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89" r:id="rId3"/>
    <p:sldId id="284" r:id="rId4"/>
    <p:sldId id="327" r:id="rId5"/>
    <p:sldId id="1004" r:id="rId6"/>
    <p:sldId id="329" r:id="rId7"/>
    <p:sldId id="1005" r:id="rId8"/>
    <p:sldId id="1006" r:id="rId9"/>
    <p:sldId id="1007" r:id="rId10"/>
    <p:sldId id="1008" r:id="rId11"/>
    <p:sldId id="1045" r:id="rId12"/>
    <p:sldId id="1027" r:id="rId13"/>
    <p:sldId id="1028" r:id="rId14"/>
    <p:sldId id="1046" r:id="rId15"/>
    <p:sldId id="1009" r:id="rId16"/>
    <p:sldId id="1029" r:id="rId17"/>
    <p:sldId id="1010" r:id="rId18"/>
    <p:sldId id="1030" r:id="rId19"/>
    <p:sldId id="1031" r:id="rId20"/>
    <p:sldId id="1011" r:id="rId21"/>
    <p:sldId id="1012" r:id="rId22"/>
    <p:sldId id="1032" r:id="rId23"/>
    <p:sldId id="344" r:id="rId24"/>
    <p:sldId id="319" r:id="rId25"/>
    <p:sldId id="1013" r:id="rId26"/>
    <p:sldId id="1014" r:id="rId27"/>
    <p:sldId id="1015" r:id="rId28"/>
    <p:sldId id="1016" r:id="rId29"/>
    <p:sldId id="1033" r:id="rId30"/>
    <p:sldId id="1034" r:id="rId31"/>
    <p:sldId id="1017" r:id="rId32"/>
    <p:sldId id="1018" r:id="rId33"/>
    <p:sldId id="346" r:id="rId34"/>
    <p:sldId id="1019" r:id="rId35"/>
    <p:sldId id="1035" r:id="rId36"/>
    <p:sldId id="1020" r:id="rId37"/>
    <p:sldId id="1036" r:id="rId38"/>
    <p:sldId id="1037" r:id="rId39"/>
    <p:sldId id="1021" r:id="rId40"/>
    <p:sldId id="1023" r:id="rId41"/>
    <p:sldId id="1022" r:id="rId42"/>
    <p:sldId id="1025" r:id="rId43"/>
    <p:sldId id="1024" r:id="rId44"/>
    <p:sldId id="1038" r:id="rId45"/>
    <p:sldId id="1039" r:id="rId46"/>
    <p:sldId id="1040" r:id="rId47"/>
    <p:sldId id="1041" r:id="rId48"/>
    <p:sldId id="1042" r:id="rId49"/>
    <p:sldId id="1043" r:id="rId50"/>
    <p:sldId id="1044" r:id="rId51"/>
    <p:sldId id="293" r:id="rId52"/>
  </p:sldIdLst>
  <p:sldSz cx="9144000" cy="5143500" type="screen16x9"/>
  <p:notesSz cx="6858000" cy="9144000"/>
  <p:custDataLst>
    <p:tags r:id="rId55"/>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p15:clr>
            <a:srgbClr val="A4A3A4"/>
          </p15:clr>
        </p15:guide>
        <p15:guide id="4"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rkcarecl@163.com" initials="w" lastIdx="1" clrIdx="0">
    <p:extLst>
      <p:ext uri="{19B8F6BF-5375-455C-9EA6-DF929625EA0E}">
        <p15:presenceInfo xmlns:p15="http://schemas.microsoft.com/office/powerpoint/2012/main" userId="7e0da601d255b2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D79"/>
    <a:srgbClr val="3FB7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autoAdjust="0"/>
    <p:restoredTop sz="81614" autoAdjust="0"/>
  </p:normalViewPr>
  <p:slideViewPr>
    <p:cSldViewPr snapToGrid="0" showGuides="1">
      <p:cViewPr varScale="1">
        <p:scale>
          <a:sx n="94" d="100"/>
          <a:sy n="94" d="100"/>
        </p:scale>
        <p:origin x="639" y="42"/>
      </p:cViewPr>
      <p:guideLst>
        <p:guide orient="horz" pos="2160"/>
        <p:guide pos="3840"/>
        <p:guide orient="horz" pos="162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76" d="100"/>
          <a:sy n="76" d="100"/>
        </p:scale>
        <p:origin x="235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66D5E0-FE4A-4970-AB24-FE6A7A8D5362}" type="datetimeFigureOut">
              <a:rPr lang="zh-CN" altLang="en-US" smtClean="0"/>
              <a:t>2021/11/29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D73FE8-4743-4C5A-86B6-DDBDED58B64B}" type="slidenum">
              <a:rPr lang="zh-CN" altLang="en-US" smtClean="0"/>
              <a:t>‹#›</a:t>
            </a:fld>
            <a:endParaRPr lang="zh-CN" altLang="en-US"/>
          </a:p>
        </p:txBody>
      </p:sp>
    </p:spTree>
    <p:extLst>
      <p:ext uri="{BB962C8B-B14F-4D97-AF65-F5344CB8AC3E}">
        <p14:creationId xmlns:p14="http://schemas.microsoft.com/office/powerpoint/2010/main" val="4182465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DBB18B-37EB-4CCC-9C31-3B4893AB6F94}" type="datetimeFigureOut">
              <a:rPr lang="zh-CN" altLang="en-US" smtClean="0"/>
              <a:t>2021/11/29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BF4A0-1456-44AC-A487-CD61C11C1C34}" type="slidenum">
              <a:rPr lang="zh-CN" altLang="en-US" smtClean="0"/>
              <a:t>‹#›</a:t>
            </a:fld>
            <a:endParaRPr lang="zh-CN" altLang="en-US"/>
          </a:p>
        </p:txBody>
      </p:sp>
    </p:spTree>
    <p:extLst>
      <p:ext uri="{BB962C8B-B14F-4D97-AF65-F5344CB8AC3E}">
        <p14:creationId xmlns:p14="http://schemas.microsoft.com/office/powerpoint/2010/main" val="403136614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BF4A0-1456-44AC-A487-CD61C11C1C34}" type="slidenum">
              <a:rPr lang="zh-CN" altLang="en-US" smtClean="0"/>
              <a:t>1</a:t>
            </a:fld>
            <a:endParaRPr lang="zh-CN" altLang="en-US"/>
          </a:p>
        </p:txBody>
      </p:sp>
    </p:spTree>
    <p:extLst>
      <p:ext uri="{BB962C8B-B14F-4D97-AF65-F5344CB8AC3E}">
        <p14:creationId xmlns:p14="http://schemas.microsoft.com/office/powerpoint/2010/main" val="315459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10</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11</a:t>
            </a:fld>
            <a:endParaRPr lang="zh-CN" altLang="en-US"/>
          </a:p>
        </p:txBody>
      </p:sp>
    </p:spTree>
    <p:extLst>
      <p:ext uri="{BB962C8B-B14F-4D97-AF65-F5344CB8AC3E}">
        <p14:creationId xmlns:p14="http://schemas.microsoft.com/office/powerpoint/2010/main" val="2407189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12</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13</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14</a:t>
            </a:fld>
            <a:endParaRPr lang="zh-CN" altLang="en-US"/>
          </a:p>
        </p:txBody>
      </p:sp>
    </p:spTree>
    <p:extLst>
      <p:ext uri="{BB962C8B-B14F-4D97-AF65-F5344CB8AC3E}">
        <p14:creationId xmlns:p14="http://schemas.microsoft.com/office/powerpoint/2010/main" val="3903062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15</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16</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17</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18</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19</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3BF4A0-1456-44AC-A487-CD61C11C1C34}" type="slidenum">
              <a:rPr lang="zh-CN" altLang="en-US" smtClean="0"/>
              <a:t>2</a:t>
            </a:fld>
            <a:endParaRPr lang="zh-CN" altLang="en-US"/>
          </a:p>
        </p:txBody>
      </p:sp>
    </p:spTree>
    <p:extLst>
      <p:ext uri="{BB962C8B-B14F-4D97-AF65-F5344CB8AC3E}">
        <p14:creationId xmlns:p14="http://schemas.microsoft.com/office/powerpoint/2010/main" val="4115185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20</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21</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22</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3BF4A0-1456-44AC-A487-CD61C11C1C34}" type="slidenum">
              <a:rPr lang="zh-CN" altLang="en-US" smtClean="0"/>
              <a:t>23</a:t>
            </a:fld>
            <a:endParaRPr lang="zh-CN" altLang="en-US"/>
          </a:p>
        </p:txBody>
      </p:sp>
    </p:spTree>
    <p:extLst>
      <p:ext uri="{BB962C8B-B14F-4D97-AF65-F5344CB8AC3E}">
        <p14:creationId xmlns:p14="http://schemas.microsoft.com/office/powerpoint/2010/main" val="1124201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24</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25</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26</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27</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28</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29</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3BF4A0-1456-44AC-A487-CD61C11C1C34}" type="slidenum">
              <a:rPr lang="zh-CN" altLang="en-US" smtClean="0"/>
              <a:t>3</a:t>
            </a:fld>
            <a:endParaRPr lang="zh-CN" altLang="en-US"/>
          </a:p>
        </p:txBody>
      </p:sp>
    </p:spTree>
    <p:extLst>
      <p:ext uri="{BB962C8B-B14F-4D97-AF65-F5344CB8AC3E}">
        <p14:creationId xmlns:p14="http://schemas.microsoft.com/office/powerpoint/2010/main" val="1662162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30</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31</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32</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3BF4A0-1456-44AC-A487-CD61C11C1C34}" type="slidenum">
              <a:rPr lang="zh-CN" altLang="en-US" smtClean="0"/>
              <a:t>33</a:t>
            </a:fld>
            <a:endParaRPr lang="zh-CN" altLang="en-US"/>
          </a:p>
        </p:txBody>
      </p:sp>
    </p:spTree>
    <p:extLst>
      <p:ext uri="{BB962C8B-B14F-4D97-AF65-F5344CB8AC3E}">
        <p14:creationId xmlns:p14="http://schemas.microsoft.com/office/powerpoint/2010/main" val="81271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34</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35</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36</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37</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38</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39</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40</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41</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42</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43</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44</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45</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46</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47</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E738AA-90D9-4CA8-85D9-0DED55304691}" type="slidenum">
              <a:rPr lang="zh-CN" altLang="en-US" smtClean="0"/>
              <a:t>48</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49</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5</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50</a:t>
            </a:fld>
            <a:endParaRPr lang="zh-CN" altLang="en-US"/>
          </a:p>
        </p:txBody>
      </p:sp>
    </p:spTree>
    <p:extLst>
      <p:ext uri="{BB962C8B-B14F-4D97-AF65-F5344CB8AC3E}">
        <p14:creationId xmlns:p14="http://schemas.microsoft.com/office/powerpoint/2010/main" val="2796194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BF4A0-1456-44AC-A487-CD61C11C1C34}" type="slidenum">
              <a:rPr lang="zh-CN" altLang="en-US" smtClean="0"/>
              <a:t>51</a:t>
            </a:fld>
            <a:endParaRPr lang="zh-CN" altLang="en-US"/>
          </a:p>
        </p:txBody>
      </p:sp>
    </p:spTree>
    <p:extLst>
      <p:ext uri="{BB962C8B-B14F-4D97-AF65-F5344CB8AC3E}">
        <p14:creationId xmlns:p14="http://schemas.microsoft.com/office/powerpoint/2010/main" val="2280142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53BF4A0-1456-44AC-A487-CD61C11C1C34}" type="slidenum">
              <a:rPr lang="zh-CN" altLang="en-US" smtClean="0"/>
              <a:t>6</a:t>
            </a:fld>
            <a:endParaRPr lang="zh-CN" altLang="en-US"/>
          </a:p>
        </p:txBody>
      </p:sp>
    </p:spTree>
    <p:extLst>
      <p:ext uri="{BB962C8B-B14F-4D97-AF65-F5344CB8AC3E}">
        <p14:creationId xmlns:p14="http://schemas.microsoft.com/office/powerpoint/2010/main" val="122626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7</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8</a:t>
            </a:fld>
            <a:endParaRPr lang="zh-CN" altLang="en-US"/>
          </a:p>
        </p:txBody>
      </p:sp>
    </p:spTree>
    <p:extLst>
      <p:ext uri="{BB962C8B-B14F-4D97-AF65-F5344CB8AC3E}">
        <p14:creationId xmlns:p14="http://schemas.microsoft.com/office/powerpoint/2010/main" val="81857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E738AA-90D9-4CA8-85D9-0DED55304691}" type="slidenum">
              <a:rPr lang="zh-CN" altLang="en-US" smtClean="0"/>
              <a:t>9</a:t>
            </a:fld>
            <a:endParaRPr lang="zh-CN" altLang="en-US"/>
          </a:p>
        </p:txBody>
      </p:sp>
    </p:spTree>
    <p:extLst>
      <p:ext uri="{BB962C8B-B14F-4D97-AF65-F5344CB8AC3E}">
        <p14:creationId xmlns:p14="http://schemas.microsoft.com/office/powerpoint/2010/main" val="81857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29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865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973319"/>
      </p:ext>
    </p:extLst>
  </p:cSld>
  <p:clrMap bg1="lt1" tx1="dk1" bg2="lt2" tx2="dk2" accent1="accent1" accent2="accent2" accent3="accent3" accent4="accent4" accent5="accent5" accent6="accent6" hlink="hlink" folHlink="folHlink"/>
  <p:sldLayoutIdLst>
    <p:sldLayoutId id="2147483655" r:id="rId1"/>
    <p:sldLayoutId id="2147483660" r:id="rId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3.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notesSlide" Target="../notesSlides/notesSlide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25.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5.png"/><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4.emf"/><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4.emf"/><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png"/><Relationship Id="rId5" Type="http://schemas.openxmlformats.org/officeDocument/2006/relationships/image" Target="../media/image2.jpg"/><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144377"/>
            <a:ext cx="9142400" cy="4853138"/>
          </a:xfrm>
          <a:prstGeom prst="rect">
            <a:avLst/>
          </a:prstGeom>
          <a:blipFill dpi="0" rotWithShape="1">
            <a:blip r:embed="rId4">
              <a:alphaModFix amt="40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0" y="144377"/>
            <a:ext cx="9145600" cy="2973478"/>
            <a:chOff x="-1600" y="156911"/>
            <a:chExt cx="9145600" cy="2367446"/>
          </a:xfrm>
        </p:grpSpPr>
        <p:sp>
          <p:nvSpPr>
            <p:cNvPr id="26" name="矩形 25"/>
            <p:cNvSpPr/>
            <p:nvPr/>
          </p:nvSpPr>
          <p:spPr>
            <a:xfrm>
              <a:off x="-1600" y="1534936"/>
              <a:ext cx="9145600" cy="9894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0" y="156911"/>
              <a:ext cx="9145600" cy="111447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7"/>
          <p:cNvSpPr txBox="1"/>
          <p:nvPr/>
        </p:nvSpPr>
        <p:spPr>
          <a:xfrm>
            <a:off x="1472541" y="1124095"/>
            <a:ext cx="6195718" cy="1546577"/>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4800" b="1" spc="300" dirty="0">
                <a:solidFill>
                  <a:schemeClr val="tx2"/>
                </a:solidFill>
                <a:latin typeface="微软雅黑" pitchFamily="34" charset="-122"/>
                <a:ea typeface="微软雅黑" pitchFamily="34" charset="-122"/>
                <a:cs typeface="经典综艺体简" panose="02010609000101010101" pitchFamily="49" charset="-122"/>
              </a:rPr>
              <a:t>难解性分析</a:t>
            </a:r>
            <a:endParaRPr lang="en-US" altLang="zh-CN" sz="4800" b="1" spc="300" dirty="0">
              <a:solidFill>
                <a:schemeClr val="tx2"/>
              </a:solidFill>
              <a:latin typeface="微软雅黑" pitchFamily="34" charset="-122"/>
              <a:ea typeface="微软雅黑" pitchFamily="34" charset="-122"/>
              <a:cs typeface="经典综艺体简" panose="02010609000101010101" pitchFamily="49" charset="-122"/>
            </a:endParaRPr>
          </a:p>
          <a:p>
            <a:pPr algn="ctr"/>
            <a:r>
              <a:rPr lang="zh-CN" altLang="en-US" sz="4800" b="1" spc="300" dirty="0">
                <a:solidFill>
                  <a:schemeClr val="tx2"/>
                </a:solidFill>
                <a:latin typeface="微软雅黑" pitchFamily="34" charset="-122"/>
                <a:ea typeface="微软雅黑" pitchFamily="34" charset="-122"/>
                <a:cs typeface="经典综艺体简" panose="02010609000101010101" pitchFamily="49" charset="-122"/>
              </a:rPr>
              <a:t>层次定理</a:t>
            </a:r>
            <a:endParaRPr lang="en-US" altLang="zh-CN" sz="4800" b="1" spc="300" dirty="0">
              <a:solidFill>
                <a:schemeClr val="tx2"/>
              </a:solidFill>
              <a:latin typeface="微软雅黑" pitchFamily="34" charset="-122"/>
              <a:ea typeface="微软雅黑" pitchFamily="34" charset="-122"/>
              <a:cs typeface="经典综艺体简" panose="02010609000101010101" pitchFamily="49" charset="-122"/>
            </a:endParaRPr>
          </a:p>
        </p:txBody>
      </p:sp>
      <p:sp>
        <p:nvSpPr>
          <p:cNvPr id="38" name="TextBox 37"/>
          <p:cNvSpPr txBox="1"/>
          <p:nvPr/>
        </p:nvSpPr>
        <p:spPr>
          <a:xfrm>
            <a:off x="5893678" y="3448867"/>
            <a:ext cx="4279612" cy="646331"/>
          </a:xfrm>
          <a:prstGeom prst="rect">
            <a:avLst/>
          </a:prstGeom>
          <a:noFill/>
        </p:spPr>
        <p:txBody>
          <a:bodyPr wrap="square" rtlCol="0">
            <a:spAutoFit/>
          </a:bodyPr>
          <a:lstStyle/>
          <a:p>
            <a:r>
              <a:rPr lang="zh-CN" altLang="en-US" sz="1800" b="1" dirty="0"/>
              <a:t>汇报人：陈龙                      </a:t>
            </a:r>
            <a:endParaRPr lang="en-US" altLang="zh-CN" sz="1800" b="1" dirty="0"/>
          </a:p>
          <a:p>
            <a:r>
              <a:rPr lang="zh-CN" altLang="en-US" sz="1800" b="1" dirty="0"/>
              <a:t>指导老师：段世红</a:t>
            </a:r>
            <a:endParaRPr lang="en-US" altLang="zh-CN" sz="1800" b="1" dirty="0"/>
          </a:p>
        </p:txBody>
      </p:sp>
      <p:sp>
        <p:nvSpPr>
          <p:cNvPr id="2" name="矩形 1"/>
          <p:cNvSpPr/>
          <p:nvPr/>
        </p:nvSpPr>
        <p:spPr>
          <a:xfrm>
            <a:off x="0" y="-2"/>
            <a:ext cx="9144000" cy="1443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00" y="4997515"/>
            <a:ext cx="9144000" cy="1443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7306576"/>
      </p:ext>
    </p:extLst>
  </p:cSld>
  <p:clrMapOvr>
    <a:masterClrMapping/>
  </p:clrMapOvr>
  <mc:AlternateContent xmlns:mc="http://schemas.openxmlformats.org/markup-compatibility/2006">
    <mc:Choice xmlns:p14="http://schemas.microsoft.com/office/powerpoint/2010/main" Requires="p14">
      <p:transition spd="slow" p14:dur="999" advTm="0"/>
    </mc:Choice>
    <mc:Fallback>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9" name="Group 9"/>
          <p:cNvGrpSpPr>
            <a:grpSpLocks/>
          </p:cNvGrpSpPr>
          <p:nvPr/>
        </p:nvGrpSpPr>
        <p:grpSpPr bwMode="auto">
          <a:xfrm>
            <a:off x="250825" y="1125538"/>
            <a:ext cx="8596313" cy="1511300"/>
            <a:chOff x="158" y="709"/>
            <a:chExt cx="5415" cy="952"/>
          </a:xfrm>
        </p:grpSpPr>
        <p:sp>
          <p:nvSpPr>
            <p:cNvPr id="10" name="AutoShape 3"/>
            <p:cNvSpPr>
              <a:spLocks noChangeArrowheads="1"/>
            </p:cNvSpPr>
            <p:nvPr/>
          </p:nvSpPr>
          <p:spPr bwMode="gray">
            <a:xfrm>
              <a:off x="158" y="709"/>
              <a:ext cx="5415" cy="95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1" name="AutoShape 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gray">
            <a:xfrm>
              <a:off x="360" y="856"/>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2400" b="1" dirty="0">
                  <a:solidFill>
                    <a:srgbClr val="0000FF"/>
                  </a:solidFill>
                  <a:effectLst>
                    <a:outerShdw blurRad="38100" dist="38100" dir="2700000" algn="tl">
                      <a:srgbClr val="C0C0C0"/>
                    </a:outerShdw>
                  </a:effectLst>
                  <a:latin typeface="Times New Roman" pitchFamily="18" charset="0"/>
                </a:rPr>
                <a:t>10.3</a:t>
              </a:r>
            </a:p>
          </p:txBody>
        </p:sp>
        <p:sp>
          <p:nvSpPr>
            <p:cNvPr id="14" name="Freeform 6"/>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 name="Text Box 7"/>
            <p:cNvSpPr txBox="1">
              <a:spLocks noChangeArrowheads="1"/>
            </p:cNvSpPr>
            <p:nvPr/>
          </p:nvSpPr>
          <p:spPr bwMode="gray">
            <a:xfrm>
              <a:off x="1066" y="754"/>
              <a:ext cx="4444" cy="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15000"/>
                </a:spcBef>
              </a:pPr>
              <a:r>
                <a:rPr lang="zh-CN" altLang="en-US" b="1" dirty="0"/>
                <a:t>对于任何空间可构造函数 </a:t>
              </a:r>
              <a:r>
                <a:rPr lang="en-US" altLang="zh-CN" b="1" i="1" dirty="0"/>
                <a:t>f </a:t>
              </a:r>
              <a:r>
                <a:rPr lang="en-US" altLang="zh-CN" b="1" dirty="0"/>
                <a:t>:</a:t>
              </a:r>
              <a:r>
                <a:rPr lang="en-US" altLang="zh-CN" b="1" i="1" dirty="0"/>
                <a:t>N→N</a:t>
              </a:r>
              <a:r>
                <a:rPr lang="zh-CN" altLang="en-US" b="1" dirty="0"/>
                <a:t>，存在语言</a:t>
              </a:r>
              <a:r>
                <a:rPr lang="zh-CN" altLang="en-US" b="1" i="1" dirty="0"/>
                <a:t> </a:t>
              </a:r>
              <a:r>
                <a:rPr lang="en-US" altLang="zh-CN" b="1" i="1" dirty="0"/>
                <a:t>A</a:t>
              </a:r>
              <a:r>
                <a:rPr lang="zh-CN" altLang="en-US" b="1" dirty="0"/>
                <a:t>，在空间 </a:t>
              </a:r>
              <a:r>
                <a:rPr lang="en-US" altLang="zh-CN" b="1" i="1" dirty="0"/>
                <a:t>O</a:t>
              </a:r>
              <a:r>
                <a:rPr lang="en-US" altLang="zh-CN" b="1" dirty="0"/>
                <a:t>(</a:t>
              </a:r>
              <a:r>
                <a:rPr lang="en-US" altLang="zh-CN" b="1" i="1" dirty="0"/>
                <a:t>f</a:t>
              </a:r>
              <a:r>
                <a:rPr lang="en-US" altLang="zh-CN" b="1" dirty="0"/>
                <a:t>(</a:t>
              </a:r>
              <a:r>
                <a:rPr lang="en-US" altLang="zh-CN" b="1" i="1" dirty="0"/>
                <a:t>n</a:t>
              </a:r>
              <a:r>
                <a:rPr lang="en-US" altLang="zh-CN" b="1" dirty="0"/>
                <a:t>)) </a:t>
              </a:r>
              <a:r>
                <a:rPr lang="zh-CN" altLang="en-US" b="1" dirty="0"/>
                <a:t>内可判定，但不能在空间 </a:t>
              </a:r>
              <a:r>
                <a:rPr lang="en-US" altLang="zh-CN" b="1" dirty="0"/>
                <a:t>o(</a:t>
              </a:r>
              <a:r>
                <a:rPr lang="en-US" altLang="zh-CN" b="1" i="1" dirty="0"/>
                <a:t>f </a:t>
              </a:r>
              <a:r>
                <a:rPr lang="en-US" altLang="zh-CN" b="1" dirty="0"/>
                <a:t>(</a:t>
              </a:r>
              <a:r>
                <a:rPr lang="en-US" altLang="zh-CN" b="1" i="1" dirty="0"/>
                <a:t>n</a:t>
              </a:r>
              <a:r>
                <a:rPr lang="en-US" altLang="zh-CN" b="1" dirty="0"/>
                <a:t>)) </a:t>
              </a:r>
              <a:r>
                <a:rPr lang="zh-CN" altLang="en-US" b="1" dirty="0"/>
                <a:t>内可判定。</a:t>
              </a:r>
              <a:r>
                <a:rPr lang="zh-CN" altLang="en-US" dirty="0"/>
                <a:t> </a:t>
              </a:r>
              <a:endParaRPr lang="zh-TW" altLang="en-US" dirty="0"/>
            </a:p>
          </p:txBody>
        </p:sp>
      </p:grpSp>
      <p:sp>
        <p:nvSpPr>
          <p:cNvPr id="16" name="Rectangle 8"/>
          <p:cNvSpPr>
            <a:spLocks noChangeArrowheads="1"/>
          </p:cNvSpPr>
          <p:nvPr/>
        </p:nvSpPr>
        <p:spPr bwMode="auto">
          <a:xfrm>
            <a:off x="323850" y="3161480"/>
            <a:ext cx="8569325" cy="1219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65113" indent="-265113">
              <a:lnSpc>
                <a:spcPct val="115000"/>
              </a:lnSpc>
              <a:spcBef>
                <a:spcPct val="15000"/>
              </a:spcBef>
              <a:tabLst>
                <a:tab pos="987425" algn="l"/>
              </a:tabLst>
            </a:pPr>
            <a:r>
              <a:rPr kumimoji="1" lang="zh-CN" altLang="en-US" sz="2000" b="1" dirty="0">
                <a:latin typeface="Times New Roman" pitchFamily="18" charset="0"/>
                <a:ea typeface="华光黑体_CNKI" pitchFamily="2" charset="-122"/>
                <a:cs typeface="Times New Roman" pitchFamily="18" charset="0"/>
              </a:rPr>
              <a:t>必须说明一个语言 </a:t>
            </a:r>
            <a:r>
              <a:rPr kumimoji="1" lang="en-US" altLang="zh-CN" sz="2000" b="1" i="1" dirty="0">
                <a:latin typeface="Times New Roman" pitchFamily="18" charset="0"/>
                <a:ea typeface="华光黑体_CNKI" pitchFamily="2" charset="-122"/>
                <a:cs typeface="Times New Roman" pitchFamily="18" charset="0"/>
              </a:rPr>
              <a:t>A</a:t>
            </a:r>
            <a:r>
              <a:rPr kumimoji="1" lang="en-US" altLang="zh-CN" sz="2000" b="1" dirty="0">
                <a:latin typeface="Times New Roman" pitchFamily="18" charset="0"/>
                <a:ea typeface="华光黑体_CNKI" pitchFamily="2" charset="-122"/>
                <a:cs typeface="Times New Roman" pitchFamily="18" charset="0"/>
              </a:rPr>
              <a:t> </a:t>
            </a:r>
            <a:r>
              <a:rPr kumimoji="1" lang="zh-CN" altLang="en-US" sz="2000" b="1" dirty="0">
                <a:latin typeface="Times New Roman" pitchFamily="18" charset="0"/>
                <a:ea typeface="华光黑体_CNKI" pitchFamily="2" charset="-122"/>
                <a:cs typeface="Times New Roman" pitchFamily="18" charset="0"/>
              </a:rPr>
              <a:t>具有两个性质：</a:t>
            </a:r>
          </a:p>
          <a:p>
            <a:pPr marL="265113" indent="-265113">
              <a:lnSpc>
                <a:spcPct val="115000"/>
              </a:lnSpc>
              <a:spcBef>
                <a:spcPct val="15000"/>
              </a:spcBef>
              <a:tabLst>
                <a:tab pos="987425" algn="l"/>
              </a:tabLst>
            </a:pPr>
            <a:r>
              <a:rPr kumimoji="1" lang="en-US" altLang="zh-CN" sz="2000" b="1" dirty="0">
                <a:latin typeface="Times New Roman" pitchFamily="18" charset="0"/>
                <a:ea typeface="华光黑体_CNKI" pitchFamily="2" charset="-122"/>
                <a:cs typeface="Times New Roman" pitchFamily="18" charset="0"/>
              </a:rPr>
              <a:t>1) </a:t>
            </a:r>
            <a:r>
              <a:rPr kumimoji="1" lang="en-US" altLang="zh-CN" sz="2000" b="1" i="1" dirty="0">
                <a:latin typeface="Times New Roman" pitchFamily="18" charset="0"/>
                <a:ea typeface="华光黑体_CNKI" pitchFamily="2" charset="-122"/>
                <a:cs typeface="Times New Roman" pitchFamily="18" charset="0"/>
              </a:rPr>
              <a:t>A </a:t>
            </a:r>
            <a:r>
              <a:rPr kumimoji="1" lang="zh-CN" altLang="en-US" sz="2000" b="1" dirty="0">
                <a:latin typeface="Times New Roman" pitchFamily="18" charset="0"/>
                <a:ea typeface="华光黑体_CNKI" pitchFamily="2" charset="-122"/>
                <a:cs typeface="Times New Roman" pitchFamily="18" charset="0"/>
              </a:rPr>
              <a:t>在空间 </a:t>
            </a:r>
            <a:r>
              <a:rPr kumimoji="1" lang="en-US" altLang="zh-CN" sz="2000" b="1" i="1" dirty="0">
                <a:latin typeface="Times New Roman" pitchFamily="18" charset="0"/>
                <a:ea typeface="华光黑体_CNKI" pitchFamily="2" charset="-122"/>
                <a:cs typeface="Times New Roman" pitchFamily="18" charset="0"/>
              </a:rPr>
              <a:t>O</a:t>
            </a:r>
            <a:r>
              <a:rPr kumimoji="1" lang="en-US" altLang="zh-CN" sz="2000" b="1" dirty="0">
                <a:latin typeface="Times New Roman" pitchFamily="18" charset="0"/>
                <a:ea typeface="华光黑体_CNKI" pitchFamily="2" charset="-122"/>
                <a:cs typeface="Times New Roman" pitchFamily="18" charset="0"/>
              </a:rPr>
              <a:t>( </a:t>
            </a:r>
            <a:r>
              <a:rPr kumimoji="1" lang="en-US" altLang="zh-CN" sz="2000" b="1" i="1" dirty="0">
                <a:latin typeface="Times New Roman" pitchFamily="18" charset="0"/>
                <a:ea typeface="华光黑体_CNKI" pitchFamily="2" charset="-122"/>
                <a:cs typeface="Times New Roman" pitchFamily="18" charset="0"/>
              </a:rPr>
              <a:t>f</a:t>
            </a:r>
            <a:r>
              <a:rPr kumimoji="1" lang="en-US" altLang="zh-CN" sz="2000" b="1" dirty="0">
                <a:latin typeface="Times New Roman" pitchFamily="18" charset="0"/>
                <a:ea typeface="华光黑体_CNKI" pitchFamily="2" charset="-122"/>
                <a:cs typeface="Times New Roman" pitchFamily="18" charset="0"/>
              </a:rPr>
              <a:t>(</a:t>
            </a:r>
            <a:r>
              <a:rPr kumimoji="1" lang="en-US" altLang="zh-CN" sz="2000" b="1" i="1" dirty="0">
                <a:latin typeface="Times New Roman" pitchFamily="18" charset="0"/>
                <a:ea typeface="华光黑体_CNKI" pitchFamily="2" charset="-122"/>
                <a:cs typeface="Times New Roman" pitchFamily="18" charset="0"/>
              </a:rPr>
              <a:t>n</a:t>
            </a:r>
            <a:r>
              <a:rPr kumimoji="1" lang="en-US" altLang="zh-CN" sz="2000" b="1" dirty="0">
                <a:latin typeface="Times New Roman" pitchFamily="18" charset="0"/>
                <a:ea typeface="华光黑体_CNKI" pitchFamily="2" charset="-122"/>
                <a:cs typeface="Times New Roman" pitchFamily="18" charset="0"/>
              </a:rPr>
              <a:t>)) </a:t>
            </a:r>
            <a:r>
              <a:rPr kumimoji="1" lang="zh-CN" altLang="en-US" sz="2000" b="1" dirty="0">
                <a:latin typeface="Times New Roman" pitchFamily="18" charset="0"/>
                <a:ea typeface="华光黑体_CNKI" pitchFamily="2" charset="-122"/>
                <a:cs typeface="Times New Roman" pitchFamily="18" charset="0"/>
              </a:rPr>
              <a:t>空间内可判定；</a:t>
            </a:r>
          </a:p>
          <a:p>
            <a:pPr marL="265113" indent="-265113">
              <a:lnSpc>
                <a:spcPct val="115000"/>
              </a:lnSpc>
              <a:spcBef>
                <a:spcPct val="15000"/>
              </a:spcBef>
              <a:tabLst>
                <a:tab pos="987425" algn="l"/>
              </a:tabLst>
            </a:pPr>
            <a:r>
              <a:rPr kumimoji="1" lang="en-US" altLang="zh-CN" sz="2000" b="1" dirty="0">
                <a:latin typeface="Times New Roman" pitchFamily="18" charset="0"/>
                <a:ea typeface="华光黑体_CNKI" pitchFamily="2" charset="-122"/>
                <a:cs typeface="Times New Roman" pitchFamily="18" charset="0"/>
              </a:rPr>
              <a:t>2) </a:t>
            </a:r>
            <a:r>
              <a:rPr kumimoji="1" lang="en-US" altLang="zh-CN" sz="2000" b="1" i="1" dirty="0">
                <a:latin typeface="Times New Roman" pitchFamily="18" charset="0"/>
                <a:ea typeface="华光黑体_CNKI" pitchFamily="2" charset="-122"/>
                <a:cs typeface="Times New Roman" pitchFamily="18" charset="0"/>
              </a:rPr>
              <a:t>A </a:t>
            </a:r>
            <a:r>
              <a:rPr kumimoji="1" lang="zh-CN" altLang="en-US" sz="2000" b="1" dirty="0">
                <a:latin typeface="Times New Roman" pitchFamily="18" charset="0"/>
                <a:ea typeface="华光黑体_CNKI" pitchFamily="2" charset="-122"/>
                <a:cs typeface="Times New Roman" pitchFamily="18" charset="0"/>
              </a:rPr>
              <a:t>不能在空间 </a:t>
            </a:r>
            <a:r>
              <a:rPr kumimoji="1" lang="en-US" altLang="zh-CN" sz="2000" b="1" i="1" dirty="0">
                <a:latin typeface="Times New Roman" pitchFamily="18" charset="0"/>
                <a:ea typeface="华光黑体_CNKI" pitchFamily="2" charset="-122"/>
                <a:cs typeface="Times New Roman" pitchFamily="18" charset="0"/>
              </a:rPr>
              <a:t>o</a:t>
            </a:r>
            <a:r>
              <a:rPr kumimoji="1" lang="en-US" altLang="zh-CN" sz="2000" b="1" dirty="0">
                <a:latin typeface="Times New Roman" pitchFamily="18" charset="0"/>
                <a:ea typeface="华光黑体_CNKI" pitchFamily="2" charset="-122"/>
                <a:cs typeface="Times New Roman" pitchFamily="18" charset="0"/>
              </a:rPr>
              <a:t>( </a:t>
            </a:r>
            <a:r>
              <a:rPr kumimoji="1" lang="en-US" altLang="zh-CN" sz="2000" b="1" i="1" dirty="0">
                <a:latin typeface="Times New Roman" pitchFamily="18" charset="0"/>
                <a:ea typeface="华光黑体_CNKI" pitchFamily="2" charset="-122"/>
                <a:cs typeface="Times New Roman" pitchFamily="18" charset="0"/>
              </a:rPr>
              <a:t>f </a:t>
            </a:r>
            <a:r>
              <a:rPr kumimoji="1" lang="en-US" altLang="zh-CN" sz="2000" b="1" dirty="0">
                <a:latin typeface="Times New Roman" pitchFamily="18" charset="0"/>
                <a:ea typeface="华光黑体_CNKI" pitchFamily="2" charset="-122"/>
                <a:cs typeface="Times New Roman" pitchFamily="18" charset="0"/>
              </a:rPr>
              <a:t>(</a:t>
            </a:r>
            <a:r>
              <a:rPr kumimoji="1" lang="en-US" altLang="zh-CN" sz="2000" b="1" i="1" dirty="0">
                <a:latin typeface="Times New Roman" pitchFamily="18" charset="0"/>
                <a:ea typeface="华光黑体_CNKI" pitchFamily="2" charset="-122"/>
                <a:cs typeface="Times New Roman" pitchFamily="18" charset="0"/>
              </a:rPr>
              <a:t>n</a:t>
            </a:r>
            <a:r>
              <a:rPr kumimoji="1" lang="en-US" altLang="zh-CN" sz="2000" b="1" dirty="0">
                <a:latin typeface="Times New Roman" pitchFamily="18" charset="0"/>
                <a:ea typeface="华光黑体_CNKI" pitchFamily="2" charset="-122"/>
                <a:cs typeface="Times New Roman" pitchFamily="18" charset="0"/>
              </a:rPr>
              <a:t>)) </a:t>
            </a:r>
            <a:r>
              <a:rPr kumimoji="1" lang="zh-CN" altLang="en-US" sz="2000" b="1" dirty="0">
                <a:latin typeface="Times New Roman" pitchFamily="18" charset="0"/>
                <a:ea typeface="华光黑体_CNKI" pitchFamily="2" charset="-122"/>
                <a:cs typeface="Times New Roman" pitchFamily="18" charset="0"/>
              </a:rPr>
              <a:t>空间内判定。</a:t>
            </a:r>
          </a:p>
        </p:txBody>
      </p:sp>
    </p:spTree>
    <p:extLst>
      <p:ext uri="{BB962C8B-B14F-4D97-AF65-F5344CB8AC3E}">
        <p14:creationId xmlns:p14="http://schemas.microsoft.com/office/powerpoint/2010/main" val="2969719044"/>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24" name="Group 3"/>
          <p:cNvGrpSpPr>
            <a:grpSpLocks/>
          </p:cNvGrpSpPr>
          <p:nvPr/>
        </p:nvGrpSpPr>
        <p:grpSpPr bwMode="auto">
          <a:xfrm>
            <a:off x="179388" y="818356"/>
            <a:ext cx="8596312" cy="1582737"/>
            <a:chOff x="113" y="709"/>
            <a:chExt cx="5415" cy="997"/>
          </a:xfrm>
        </p:grpSpPr>
        <p:sp>
          <p:nvSpPr>
            <p:cNvPr id="25" name="AutoShape 4"/>
            <p:cNvSpPr>
              <a:spLocks noChangeArrowheads="1"/>
            </p:cNvSpPr>
            <p:nvPr/>
          </p:nvSpPr>
          <p:spPr bwMode="gray">
            <a:xfrm>
              <a:off x="113" y="709"/>
              <a:ext cx="5415" cy="99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26" name="Group 5"/>
            <p:cNvGrpSpPr>
              <a:grpSpLocks/>
            </p:cNvGrpSpPr>
            <p:nvPr/>
          </p:nvGrpSpPr>
          <p:grpSpPr bwMode="auto">
            <a:xfrm>
              <a:off x="295" y="799"/>
              <a:ext cx="712" cy="682"/>
              <a:chOff x="204" y="709"/>
              <a:chExt cx="712" cy="682"/>
            </a:xfrm>
          </p:grpSpPr>
          <p:grpSp>
            <p:nvGrpSpPr>
              <p:cNvPr id="29" name="Group 6"/>
              <p:cNvGrpSpPr>
                <a:grpSpLocks/>
              </p:cNvGrpSpPr>
              <p:nvPr/>
            </p:nvGrpSpPr>
            <p:grpSpPr bwMode="auto">
              <a:xfrm>
                <a:off x="204" y="709"/>
                <a:ext cx="712" cy="682"/>
                <a:chOff x="262" y="807"/>
                <a:chExt cx="712" cy="682"/>
              </a:xfrm>
            </p:grpSpPr>
            <p:sp>
              <p:nvSpPr>
                <p:cNvPr id="31" name="AutoShape 7"/>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8"/>
                <p:cNvSpPr txBox="1">
                  <a:spLocks noChangeArrowheads="1"/>
                </p:cNvSpPr>
                <p:nvPr/>
              </p:nvSpPr>
              <p:spPr bwMode="gray">
                <a:xfrm>
                  <a:off x="287" y="845"/>
                  <a:ext cx="63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10.10</a:t>
                  </a:r>
                </a:p>
              </p:txBody>
            </p:sp>
          </p:grpSp>
          <p:sp>
            <p:nvSpPr>
              <p:cNvPr id="30" name="Freeform 9"/>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8" name="Rectangle 10"/>
            <p:cNvSpPr>
              <a:spLocks noChangeArrowheads="1"/>
            </p:cNvSpPr>
            <p:nvPr/>
          </p:nvSpPr>
          <p:spPr bwMode="auto">
            <a:xfrm>
              <a:off x="1066" y="754"/>
              <a:ext cx="4445"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2400" b="1" dirty="0">
                  <a:latin typeface="Times New Roman" pitchFamily="18" charset="0"/>
                </a:rPr>
                <a:t>对于任何时间可构造函数 </a:t>
              </a:r>
              <a:r>
                <a:rPr lang="en-US" altLang="zh-CN" sz="2400" b="1" i="1" dirty="0">
                  <a:latin typeface="Times New Roman" pitchFamily="18" charset="0"/>
                </a:rPr>
                <a:t>t </a:t>
              </a:r>
              <a:r>
                <a:rPr lang="en-US" altLang="zh-CN" sz="2400" b="1" dirty="0">
                  <a:latin typeface="Times New Roman" pitchFamily="18" charset="0"/>
                </a:rPr>
                <a:t>: </a:t>
              </a:r>
              <a:r>
                <a:rPr lang="en-US" altLang="zh-CN" sz="2400" b="1" i="1" dirty="0">
                  <a:latin typeface="Times New Roman" pitchFamily="18" charset="0"/>
                </a:rPr>
                <a:t>N</a:t>
              </a:r>
              <a:r>
                <a:rPr lang="en-US" altLang="zh-CN" sz="2400" b="1" dirty="0">
                  <a:latin typeface="Times New Roman" pitchFamily="18" charset="0"/>
                </a:rPr>
                <a:t>→</a:t>
              </a:r>
              <a:r>
                <a:rPr lang="en-US" altLang="zh-CN" sz="2400" b="1" i="1" dirty="0">
                  <a:latin typeface="Times New Roman" pitchFamily="18" charset="0"/>
                </a:rPr>
                <a:t>N</a:t>
              </a:r>
              <a:r>
                <a:rPr lang="zh-CN" altLang="en-US" sz="2400" b="1" dirty="0">
                  <a:latin typeface="Times New Roman" pitchFamily="18" charset="0"/>
                </a:rPr>
                <a:t>，存在语言 </a:t>
              </a:r>
              <a:r>
                <a:rPr lang="en-US" altLang="zh-CN" sz="2400" b="1" i="1" dirty="0">
                  <a:latin typeface="Times New Roman" pitchFamily="18" charset="0"/>
                </a:rPr>
                <a:t>A</a:t>
              </a:r>
              <a:r>
                <a:rPr lang="zh-CN" altLang="en-US" sz="2400" b="1" dirty="0">
                  <a:latin typeface="Times New Roman" pitchFamily="18" charset="0"/>
                </a:rPr>
                <a:t>，在时间 </a:t>
              </a:r>
              <a:r>
                <a:rPr lang="en-US" altLang="zh-CN" sz="2400" b="1" i="1" dirty="0">
                  <a:latin typeface="Times New Roman" pitchFamily="18" charset="0"/>
                </a:rPr>
                <a:t>O</a:t>
              </a:r>
              <a:r>
                <a:rPr lang="en-US" altLang="zh-CN" sz="2400" b="1" dirty="0">
                  <a:latin typeface="Times New Roman" pitchFamily="18" charset="0"/>
                </a:rPr>
                <a:t>(</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内可判定，但在时间 </a:t>
              </a:r>
              <a:r>
                <a:rPr lang="en-US" altLang="zh-CN" sz="2400" b="1" dirty="0">
                  <a:latin typeface="Times New Roman" pitchFamily="18" charset="0"/>
                </a:rPr>
                <a:t>o(</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 log </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内不可判定。 </a:t>
              </a:r>
            </a:p>
          </p:txBody>
        </p:sp>
      </p:grpSp>
      <mc:AlternateContent xmlns:mc="http://schemas.openxmlformats.org/markup-compatibility/2006" xmlns:a14="http://schemas.microsoft.com/office/drawing/2010/main">
        <mc:Choice Requires="a14">
          <p:sp>
            <p:nvSpPr>
              <p:cNvPr id="34" name="Rectangle 11"/>
              <p:cNvSpPr>
                <a:spLocks noChangeArrowheads="1"/>
              </p:cNvSpPr>
              <p:nvPr/>
            </p:nvSpPr>
            <p:spPr bwMode="auto">
              <a:xfrm>
                <a:off x="-23880" y="2505008"/>
                <a:ext cx="9167880" cy="265643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58775" indent="-358775">
                  <a:lnSpc>
                    <a:spcPct val="115000"/>
                  </a:lnSpc>
                  <a:spcBef>
                    <a:spcPct val="15000"/>
                  </a:spcBef>
                </a:pPr>
                <a:r>
                  <a:rPr lang="zh-CN" altLang="en-US" sz="1600" b="1" dirty="0">
                    <a:latin typeface="Times New Roman" pitchFamily="18" charset="0"/>
                  </a:rPr>
                  <a:t>下面的 </a:t>
                </a:r>
                <a:r>
                  <a:rPr lang="en-US" altLang="zh-CN" sz="1600" b="1" dirty="0">
                    <a:latin typeface="Times New Roman" pitchFamily="18" charset="0"/>
                  </a:rPr>
                  <a:t>O(</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时间算法 </a:t>
                </a:r>
                <a:r>
                  <a:rPr lang="en-US" altLang="zh-CN" sz="1600" b="1" dirty="0">
                    <a:latin typeface="Times New Roman" pitchFamily="18" charset="0"/>
                  </a:rPr>
                  <a:t>D </a:t>
                </a:r>
                <a:r>
                  <a:rPr lang="zh-CN" altLang="en-US" sz="1600" b="1" dirty="0">
                    <a:latin typeface="Times New Roman" pitchFamily="18" charset="0"/>
                  </a:rPr>
                  <a:t>所判定的语言 </a:t>
                </a:r>
                <a:r>
                  <a:rPr lang="en-US" altLang="zh-CN" sz="1600" b="1" dirty="0">
                    <a:latin typeface="Times New Roman" pitchFamily="18" charset="0"/>
                  </a:rPr>
                  <a:t>A </a:t>
                </a:r>
                <a:r>
                  <a:rPr lang="zh-CN" altLang="en-US" sz="1600" b="1" dirty="0">
                    <a:latin typeface="Times New Roman" pitchFamily="18" charset="0"/>
                  </a:rPr>
                  <a:t>不是在 </a:t>
                </a:r>
                <a:r>
                  <a:rPr lang="en-US" altLang="zh-CN" sz="1600" b="1" dirty="0">
                    <a:latin typeface="Times New Roman" pitchFamily="18" charset="0"/>
                  </a:rPr>
                  <a:t>o(</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 </a:t>
                </a:r>
                <a:r>
                  <a:rPr lang="en-US" altLang="zh-CN" sz="1600" b="1" dirty="0" err="1">
                    <a:latin typeface="Times New Roman" pitchFamily="18" charset="0"/>
                  </a:rPr>
                  <a:t>log</a:t>
                </a:r>
                <a:r>
                  <a:rPr lang="en-US" altLang="zh-CN" sz="1600" b="1" i="1" dirty="0" err="1">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时间内可判定的。</a:t>
                </a:r>
              </a:p>
              <a:p>
                <a:pPr marL="358775" indent="-358775">
                  <a:lnSpc>
                    <a:spcPct val="115000"/>
                  </a:lnSpc>
                  <a:spcBef>
                    <a:spcPct val="15000"/>
                  </a:spcBef>
                </a:pPr>
                <a:r>
                  <a:rPr lang="en-US" altLang="zh-CN" sz="1600" b="1" dirty="0">
                    <a:latin typeface="Times New Roman" pitchFamily="18" charset="0"/>
                  </a:rPr>
                  <a:t>D=“</a:t>
                </a:r>
                <a:r>
                  <a:rPr lang="zh-CN" altLang="en-US" sz="1600" b="1" dirty="0">
                    <a:latin typeface="Times New Roman" pitchFamily="18" charset="0"/>
                  </a:rPr>
                  <a:t>对输入</a:t>
                </a:r>
                <a:r>
                  <a:rPr lang="en-US" altLang="zh-CN" sz="1600" b="1" i="1" dirty="0">
                    <a:latin typeface="Times New Roman" pitchFamily="18" charset="0"/>
                  </a:rPr>
                  <a:t>w</a:t>
                </a:r>
                <a:r>
                  <a:rPr lang="zh-CN" altLang="en-US" sz="1600" b="1" dirty="0">
                    <a:latin typeface="Times New Roman" pitchFamily="18" charset="0"/>
                  </a:rPr>
                  <a:t>：</a:t>
                </a:r>
              </a:p>
              <a:p>
                <a:pPr marL="358775" indent="-358775">
                  <a:lnSpc>
                    <a:spcPct val="115000"/>
                  </a:lnSpc>
                  <a:spcBef>
                    <a:spcPct val="15000"/>
                  </a:spcBef>
                </a:pPr>
                <a:r>
                  <a:rPr lang="en-US" altLang="zh-CN" sz="1600" b="1" dirty="0">
                    <a:latin typeface="Times New Roman" pitchFamily="18" charset="0"/>
                  </a:rPr>
                  <a:t>1)  </a:t>
                </a:r>
                <a:r>
                  <a:rPr lang="zh-CN" altLang="en-US" sz="1600" b="1" dirty="0">
                    <a:latin typeface="Times New Roman" pitchFamily="18" charset="0"/>
                  </a:rPr>
                  <a:t>令 </a:t>
                </a:r>
                <a:r>
                  <a:rPr lang="en-US" altLang="zh-CN" sz="1600" b="1" i="1" dirty="0">
                    <a:latin typeface="Times New Roman" pitchFamily="18" charset="0"/>
                  </a:rPr>
                  <a:t>n </a:t>
                </a:r>
                <a:r>
                  <a:rPr lang="zh-CN" altLang="en-US" sz="1600" b="1" dirty="0">
                    <a:latin typeface="Times New Roman" pitchFamily="18" charset="0"/>
                  </a:rPr>
                  <a:t>是 </a:t>
                </a:r>
                <a:r>
                  <a:rPr lang="en-US" altLang="zh-CN" sz="1600" b="1" i="1" dirty="0">
                    <a:latin typeface="Times New Roman" pitchFamily="18" charset="0"/>
                  </a:rPr>
                  <a:t>w </a:t>
                </a:r>
                <a:r>
                  <a:rPr lang="zh-CN" altLang="en-US" sz="1600" b="1" dirty="0">
                    <a:latin typeface="Times New Roman" pitchFamily="18" charset="0"/>
                  </a:rPr>
                  <a:t>的长度。</a:t>
                </a:r>
              </a:p>
              <a:p>
                <a:pPr marL="358775" indent="-358775">
                  <a:lnSpc>
                    <a:spcPct val="115000"/>
                  </a:lnSpc>
                  <a:spcBef>
                    <a:spcPct val="15000"/>
                  </a:spcBef>
                </a:pPr>
                <a:r>
                  <a:rPr lang="en-US" altLang="zh-CN" sz="1600" b="1" dirty="0">
                    <a:latin typeface="Times New Roman" pitchFamily="18" charset="0"/>
                  </a:rPr>
                  <a:t>2)  </a:t>
                </a:r>
                <a:r>
                  <a:rPr lang="zh-CN" altLang="en-US" sz="1600" b="1" dirty="0">
                    <a:latin typeface="Times New Roman" pitchFamily="18" charset="0"/>
                  </a:rPr>
                  <a:t>利用时间可构造性计算 </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a:t>
                </a:r>
                <a:r>
                  <a:rPr lang="zh-CN" altLang="en-US" sz="1600" b="1" dirty="0">
                    <a:latin typeface="Times New Roman" pitchFamily="18" charset="0"/>
                  </a:rPr>
                  <a:t>，把  </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a:t>
                </a:r>
                <a:r>
                  <a:rPr lang="en-US" altLang="zh-CN" sz="1600" b="1" dirty="0" err="1">
                    <a:latin typeface="Times New Roman" pitchFamily="18" charset="0"/>
                  </a:rPr>
                  <a:t>logt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存放在一个二进制计数器中。在每一次执行步骤  </a:t>
                </a:r>
                <a:r>
                  <a:rPr lang="en-US" altLang="zh-CN" sz="1600" b="1" dirty="0">
                    <a:latin typeface="Times New Roman" pitchFamily="18" charset="0"/>
                  </a:rPr>
                  <a:t>3</a:t>
                </a:r>
                <a:r>
                  <a:rPr lang="zh-CN" altLang="en-US" sz="1600" b="1" dirty="0">
                    <a:latin typeface="Times New Roman" pitchFamily="18" charset="0"/>
                  </a:rPr>
                  <a:t>、</a:t>
                </a:r>
                <a:r>
                  <a:rPr lang="en-US" altLang="zh-CN" sz="1600" b="1" dirty="0">
                    <a:latin typeface="Times New Roman" pitchFamily="18" charset="0"/>
                  </a:rPr>
                  <a:t>4</a:t>
                </a:r>
                <a:r>
                  <a:rPr lang="zh-CN" altLang="en-US" sz="1600" b="1" dirty="0">
                    <a:latin typeface="Times New Roman" pitchFamily="18" charset="0"/>
                  </a:rPr>
                  <a:t>、</a:t>
                </a:r>
                <a:r>
                  <a:rPr lang="en-US" altLang="zh-CN" sz="1600" b="1" dirty="0">
                    <a:latin typeface="Times New Roman" pitchFamily="18" charset="0"/>
                  </a:rPr>
                  <a:t>5 </a:t>
                </a:r>
                <a:r>
                  <a:rPr lang="zh-CN" altLang="en-US" sz="1600" b="1" dirty="0">
                    <a:latin typeface="Times New Roman" pitchFamily="18" charset="0"/>
                  </a:rPr>
                  <a:t>之前，把该计数器减 </a:t>
                </a:r>
                <a:r>
                  <a:rPr lang="en-US" altLang="zh-CN" sz="1600" b="1" dirty="0">
                    <a:latin typeface="Times New Roman" pitchFamily="18" charset="0"/>
                  </a:rPr>
                  <a:t>1</a:t>
                </a:r>
                <a:r>
                  <a:rPr lang="zh-CN" altLang="en-US" sz="1600" b="1" dirty="0">
                    <a:latin typeface="Times New Roman" pitchFamily="18" charset="0"/>
                  </a:rPr>
                  <a:t>。如果计数器减到 </a:t>
                </a:r>
                <a:r>
                  <a:rPr lang="en-US" altLang="zh-CN" sz="1600" b="1" dirty="0">
                    <a:latin typeface="Times New Roman" pitchFamily="18" charset="0"/>
                  </a:rPr>
                  <a:t>0</a:t>
                </a:r>
                <a:r>
                  <a:rPr lang="zh-CN" altLang="en-US" sz="1600" b="1" dirty="0">
                    <a:latin typeface="Times New Roman" pitchFamily="18" charset="0"/>
                  </a:rPr>
                  <a:t>，就拒绝。</a:t>
                </a:r>
              </a:p>
              <a:p>
                <a:pPr marL="358775" indent="-358775">
                  <a:lnSpc>
                    <a:spcPct val="115000"/>
                  </a:lnSpc>
                  <a:spcBef>
                    <a:spcPct val="15000"/>
                  </a:spcBef>
                </a:pPr>
                <a:r>
                  <a:rPr lang="en-US" altLang="zh-CN" sz="1600" b="1" dirty="0">
                    <a:latin typeface="Times New Roman" pitchFamily="18" charset="0"/>
                  </a:rPr>
                  <a:t>3)  </a:t>
                </a:r>
                <a:r>
                  <a:rPr lang="zh-CN" altLang="en-US" sz="1600" b="1" dirty="0">
                    <a:latin typeface="Times New Roman" pitchFamily="18" charset="0"/>
                  </a:rPr>
                  <a:t>若 </a:t>
                </a:r>
                <a:r>
                  <a:rPr lang="en-US" altLang="zh-CN" sz="1600" b="1" i="1" dirty="0">
                    <a:latin typeface="Times New Roman" pitchFamily="18" charset="0"/>
                  </a:rPr>
                  <a:t>w </a:t>
                </a:r>
                <a:r>
                  <a:rPr lang="zh-CN" altLang="en-US" sz="1600" b="1" dirty="0">
                    <a:latin typeface="Times New Roman" pitchFamily="18" charset="0"/>
                  </a:rPr>
                  <a:t>的形式不是 </a:t>
                </a:r>
                <a:r>
                  <a:rPr lang="en-US" altLang="zh-CN" sz="1600" b="1" dirty="0">
                    <a:latin typeface="Times New Roman" pitchFamily="18" charset="0"/>
                  </a:rPr>
                  <a:t>&lt;</a:t>
                </a:r>
                <a:r>
                  <a:rPr lang="en-US" altLang="zh-CN" sz="1600" b="1" i="1" dirty="0">
                    <a:latin typeface="Times New Roman" pitchFamily="18" charset="0"/>
                  </a:rPr>
                  <a:t>M</a:t>
                </a:r>
                <a:r>
                  <a:rPr lang="en-US" altLang="zh-CN" sz="1600" b="1" dirty="0">
                    <a:latin typeface="Times New Roman" pitchFamily="18" charset="0"/>
                  </a:rPr>
                  <a:t>&gt;10*</a:t>
                </a:r>
                <a:r>
                  <a:rPr lang="zh-CN" altLang="en-US" sz="1600" b="1" dirty="0">
                    <a:latin typeface="Times New Roman" pitchFamily="18" charset="0"/>
                  </a:rPr>
                  <a:t>，其中</a:t>
                </a:r>
                <a:r>
                  <a:rPr lang="zh-CN" altLang="en-US" sz="1600" b="1" i="1" dirty="0">
                    <a:latin typeface="Times New Roman" pitchFamily="18" charset="0"/>
                  </a:rPr>
                  <a:t>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是某个 </a:t>
                </a:r>
                <a:r>
                  <a:rPr lang="en-US" altLang="zh-CN" sz="1600" b="1" dirty="0">
                    <a:latin typeface="Times New Roman" pitchFamily="18" charset="0"/>
                  </a:rPr>
                  <a:t>TM</a:t>
                </a:r>
                <a:r>
                  <a:rPr lang="zh-CN" altLang="en-US" sz="1600" b="1" dirty="0">
                    <a:latin typeface="Times New Roman" pitchFamily="18" charset="0"/>
                  </a:rPr>
                  <a:t>，就拒绝。</a:t>
                </a:r>
              </a:p>
              <a:p>
                <a:pPr marL="358775" indent="-358775">
                  <a:lnSpc>
                    <a:spcPct val="115000"/>
                  </a:lnSpc>
                  <a:spcBef>
                    <a:spcPct val="15000"/>
                  </a:spcBef>
                </a:pPr>
                <a:r>
                  <a:rPr lang="en-US" altLang="zh-CN" sz="1600" b="1" dirty="0">
                    <a:latin typeface="Times New Roman" pitchFamily="18" charset="0"/>
                  </a:rPr>
                  <a:t>4)  </a:t>
                </a:r>
                <a:r>
                  <a:rPr lang="zh-CN" altLang="en-US" sz="1600" b="1" dirty="0">
                    <a:latin typeface="Times New Roman" pitchFamily="18" charset="0"/>
                  </a:rPr>
                  <a:t>在 </a:t>
                </a:r>
                <a:r>
                  <a:rPr lang="en-US" altLang="zh-CN" sz="1600" b="1" i="1" dirty="0">
                    <a:latin typeface="Times New Roman" pitchFamily="18" charset="0"/>
                  </a:rPr>
                  <a:t>w </a:t>
                </a:r>
                <a:r>
                  <a:rPr lang="zh-CN" altLang="en-US" sz="1600" b="1" dirty="0">
                    <a:latin typeface="Times New Roman" pitchFamily="18" charset="0"/>
                  </a:rPr>
                  <a:t>上模拟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，如果超过</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𝟐</m:t>
                        </m:r>
                      </m:e>
                      <m:sup>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𝒏</m:t>
                        </m:r>
                        <m:r>
                          <a:rPr lang="en-US" altLang="zh-CN" sz="1600" b="1" i="1" smtClean="0">
                            <a:latin typeface="Cambria Math"/>
                          </a:rPr>
                          <m:t>)</m:t>
                        </m:r>
                      </m:sup>
                    </m:sSup>
                  </m:oMath>
                </a14:m>
                <a:r>
                  <a:rPr lang="zh-CN" altLang="en-US" sz="1600" b="1" dirty="0">
                    <a:latin typeface="Times New Roman" pitchFamily="18" charset="0"/>
                  </a:rPr>
                  <a:t>步，则拒绝。</a:t>
                </a:r>
              </a:p>
              <a:p>
                <a:pPr marL="358775" indent="-358775">
                  <a:lnSpc>
                    <a:spcPct val="115000"/>
                  </a:lnSpc>
                  <a:spcBef>
                    <a:spcPct val="15000"/>
                  </a:spcBef>
                </a:pPr>
                <a:r>
                  <a:rPr lang="en-US" altLang="zh-CN" sz="1600" b="1" dirty="0">
                    <a:latin typeface="Times New Roman" pitchFamily="18" charset="0"/>
                  </a:rPr>
                  <a:t>5)  </a:t>
                </a:r>
                <a:r>
                  <a:rPr lang="zh-CN" altLang="en-US" sz="1600" b="1" dirty="0">
                    <a:latin typeface="Times New Roman" pitchFamily="18" charset="0"/>
                  </a:rPr>
                  <a:t>若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接受，则拒绝；若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拒绝，则接受。” </a:t>
                </a:r>
              </a:p>
            </p:txBody>
          </p:sp>
        </mc:Choice>
        <mc:Fallback xmlns="">
          <p:sp>
            <p:nvSpPr>
              <p:cNvPr id="34" name="Rectangle 11"/>
              <p:cNvSpPr>
                <a:spLocks noRot="1" noChangeAspect="1" noMove="1" noResize="1" noEditPoints="1" noAdjustHandles="1" noChangeArrowheads="1" noChangeShapeType="1" noTextEdit="1"/>
              </p:cNvSpPr>
              <p:nvPr/>
            </p:nvSpPr>
            <p:spPr bwMode="auto">
              <a:xfrm>
                <a:off x="-23880" y="2505008"/>
                <a:ext cx="9167880" cy="2656433"/>
              </a:xfrm>
              <a:prstGeom prst="rect">
                <a:avLst/>
              </a:prstGeom>
              <a:blipFill rotWithShape="1">
                <a:blip r:embed="rId4"/>
                <a:stretch>
                  <a:fillRect l="-3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286667002"/>
      </p:ext>
    </p:extLst>
  </p:cSld>
  <p:clrMapOvr>
    <a:masterClrMapping/>
  </p:clrMapOvr>
  <mc:AlternateContent xmlns:mc="http://schemas.openxmlformats.org/markup-compatibility/2006">
    <mc:Choice xmlns:p14="http://schemas.microsoft.com/office/powerpoint/2010/main" Requires="p14">
      <p:transition spd="slow" p14:dur="999"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384143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二、空间层次定理的证明</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9" name="Group 9"/>
          <p:cNvGrpSpPr>
            <a:grpSpLocks/>
          </p:cNvGrpSpPr>
          <p:nvPr/>
        </p:nvGrpSpPr>
        <p:grpSpPr bwMode="auto">
          <a:xfrm>
            <a:off x="250825" y="1125538"/>
            <a:ext cx="8596313" cy="1511300"/>
            <a:chOff x="158" y="709"/>
            <a:chExt cx="5415" cy="952"/>
          </a:xfrm>
        </p:grpSpPr>
        <p:sp>
          <p:nvSpPr>
            <p:cNvPr id="10" name="AutoShape 3"/>
            <p:cNvSpPr>
              <a:spLocks noChangeArrowheads="1"/>
            </p:cNvSpPr>
            <p:nvPr/>
          </p:nvSpPr>
          <p:spPr bwMode="gray">
            <a:xfrm>
              <a:off x="158" y="709"/>
              <a:ext cx="5415" cy="95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1" name="AutoShape 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5"/>
            <p:cNvSpPr txBox="1">
              <a:spLocks noChangeArrowheads="1"/>
            </p:cNvSpPr>
            <p:nvPr/>
          </p:nvSpPr>
          <p:spPr bwMode="gray">
            <a:xfrm>
              <a:off x="360" y="856"/>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填塞引理</a:t>
              </a:r>
              <a:endParaRPr lang="en-US" altLang="zh-CN" sz="2400" b="1" dirty="0">
                <a:solidFill>
                  <a:srgbClr val="0000FF"/>
                </a:solidFill>
                <a:effectLst>
                  <a:outerShdw blurRad="38100" dist="38100" dir="2700000" algn="tl">
                    <a:srgbClr val="C0C0C0"/>
                  </a:outerShdw>
                </a:effectLst>
                <a:latin typeface="Times New Roman" pitchFamily="18" charset="0"/>
              </a:endParaRPr>
            </a:p>
          </p:txBody>
        </p:sp>
        <p:sp>
          <p:nvSpPr>
            <p:cNvPr id="14" name="Freeform 6"/>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5" name="Text Box 7"/>
            <p:cNvSpPr txBox="1">
              <a:spLocks noChangeArrowheads="1"/>
            </p:cNvSpPr>
            <p:nvPr/>
          </p:nvSpPr>
          <p:spPr bwMode="gray">
            <a:xfrm>
              <a:off x="1066" y="992"/>
              <a:ext cx="4444"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15000"/>
                </a:spcBef>
              </a:pPr>
              <a:r>
                <a:rPr lang="zh-CN" altLang="en-US" b="1" dirty="0"/>
                <a:t>识别同一个语言的图灵机</a:t>
              </a:r>
              <a:r>
                <a:rPr lang="en-US" altLang="zh-CN" b="1" dirty="0"/>
                <a:t>TM</a:t>
              </a:r>
              <a:r>
                <a:rPr lang="zh-CN" altLang="en-US" b="1" dirty="0"/>
                <a:t>有无穷多个。</a:t>
              </a:r>
              <a:r>
                <a:rPr lang="zh-CN" altLang="en-US" dirty="0"/>
                <a:t> </a:t>
              </a:r>
              <a:endParaRPr lang="zh-TW" altLang="en-US" dirty="0"/>
            </a:p>
          </p:txBody>
        </p:sp>
      </p:grpSp>
      <p:sp>
        <p:nvSpPr>
          <p:cNvPr id="16" name="Rectangle 8"/>
          <p:cNvSpPr>
            <a:spLocks noChangeArrowheads="1"/>
          </p:cNvSpPr>
          <p:nvPr/>
        </p:nvSpPr>
        <p:spPr bwMode="auto">
          <a:xfrm>
            <a:off x="323850" y="2947960"/>
            <a:ext cx="8569325" cy="16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265113" indent="-265113">
              <a:lnSpc>
                <a:spcPct val="115000"/>
              </a:lnSpc>
              <a:spcBef>
                <a:spcPct val="15000"/>
              </a:spcBef>
              <a:tabLst>
                <a:tab pos="987425" algn="l"/>
              </a:tabLst>
            </a:pPr>
            <a:r>
              <a:rPr kumimoji="1" lang="zh-CN" altLang="en-US" sz="2000" b="1" dirty="0">
                <a:latin typeface="Times New Roman" pitchFamily="18" charset="0"/>
                <a:ea typeface="华光黑体_CNKI" pitchFamily="2" charset="-122"/>
                <a:cs typeface="Times New Roman" pitchFamily="18" charset="0"/>
              </a:rPr>
              <a:t>证明：</a:t>
            </a:r>
          </a:p>
          <a:p>
            <a:pPr marL="457200" indent="-457200">
              <a:lnSpc>
                <a:spcPct val="115000"/>
              </a:lnSpc>
              <a:spcBef>
                <a:spcPct val="15000"/>
              </a:spcBef>
              <a:buAutoNum type="arabicParenR"/>
              <a:tabLst>
                <a:tab pos="987425" algn="l"/>
              </a:tabLst>
            </a:pPr>
            <a:r>
              <a:rPr kumimoji="1" lang="zh-CN" altLang="en-US" sz="2000" b="1" dirty="0">
                <a:latin typeface="Times New Roman" pitchFamily="18" charset="0"/>
                <a:ea typeface="华光黑体_CNKI" pitchFamily="2" charset="-122"/>
                <a:cs typeface="Times New Roman" pitchFamily="18" charset="0"/>
              </a:rPr>
              <a:t>给程序增加无用语句；</a:t>
            </a:r>
            <a:endParaRPr kumimoji="1" lang="en-US" altLang="zh-CN" sz="2000" b="1" dirty="0">
              <a:latin typeface="Times New Roman" pitchFamily="18" charset="0"/>
              <a:ea typeface="华光黑体_CNKI" pitchFamily="2" charset="-122"/>
              <a:cs typeface="Times New Roman" pitchFamily="18" charset="0"/>
            </a:endParaRPr>
          </a:p>
          <a:p>
            <a:pPr marL="457200" indent="-457200">
              <a:lnSpc>
                <a:spcPct val="115000"/>
              </a:lnSpc>
              <a:spcBef>
                <a:spcPct val="15000"/>
              </a:spcBef>
              <a:buAutoNum type="arabicParenR"/>
              <a:tabLst>
                <a:tab pos="987425" algn="l"/>
              </a:tabLst>
            </a:pPr>
            <a:r>
              <a:rPr kumimoji="1" lang="zh-CN" altLang="en-US" sz="2000" b="1" dirty="0">
                <a:latin typeface="Times New Roman" pitchFamily="18" charset="0"/>
                <a:ea typeface="华光黑体_CNKI" pitchFamily="2" charset="-122"/>
                <a:cs typeface="Times New Roman" pitchFamily="18" charset="0"/>
              </a:rPr>
              <a:t>给</a:t>
            </a:r>
            <a:r>
              <a:rPr kumimoji="1" lang="en-US" altLang="zh-CN" sz="2000" b="1" dirty="0">
                <a:latin typeface="Times New Roman" pitchFamily="18" charset="0"/>
                <a:ea typeface="华光黑体_CNKI" pitchFamily="2" charset="-122"/>
                <a:cs typeface="Times New Roman" pitchFamily="18" charset="0"/>
              </a:rPr>
              <a:t>TM</a:t>
            </a:r>
            <a:r>
              <a:rPr kumimoji="1" lang="zh-CN" altLang="en-US" sz="2000" b="1" dirty="0">
                <a:latin typeface="Times New Roman" pitchFamily="18" charset="0"/>
                <a:ea typeface="华光黑体_CNKI" pitchFamily="2" charset="-122"/>
                <a:cs typeface="Times New Roman" pitchFamily="18" charset="0"/>
              </a:rPr>
              <a:t>增加无用状态和无用转移：</a:t>
            </a:r>
            <a:r>
              <a:rPr kumimoji="1" lang="en-US" altLang="zh-CN" sz="2000" b="1" dirty="0">
                <a:latin typeface="Times New Roman" pitchFamily="18" charset="0"/>
                <a:ea typeface="华光黑体_CNKI" pitchFamily="2" charset="-122"/>
                <a:cs typeface="Times New Roman" pitchFamily="18" charset="0"/>
              </a:rPr>
              <a:t>&lt;M&gt;,&lt;M&gt;10,&lt;M&gt;100,&lt;M&gt;1000,……</a:t>
            </a:r>
          </a:p>
          <a:p>
            <a:pPr marL="457200" indent="-457200">
              <a:lnSpc>
                <a:spcPct val="115000"/>
              </a:lnSpc>
              <a:spcBef>
                <a:spcPct val="15000"/>
              </a:spcBef>
              <a:buAutoNum type="arabicParenR"/>
              <a:tabLst>
                <a:tab pos="987425" algn="l"/>
              </a:tabLst>
            </a:pPr>
            <a:r>
              <a:rPr kumimoji="1" lang="zh-CN" altLang="en-US" sz="2000" b="1" dirty="0">
                <a:latin typeface="Times New Roman" pitchFamily="18" charset="0"/>
                <a:ea typeface="华光黑体_CNKI" pitchFamily="2" charset="-122"/>
                <a:cs typeface="Times New Roman" pitchFamily="18" charset="0"/>
              </a:rPr>
              <a:t>用</a:t>
            </a:r>
            <a:r>
              <a:rPr kumimoji="1" lang="en-US" altLang="zh-CN" sz="2000" b="1" dirty="0">
                <a:latin typeface="Times New Roman" pitchFamily="18" charset="0"/>
                <a:ea typeface="华光黑体_CNKI" pitchFamily="2" charset="-122"/>
                <a:cs typeface="Times New Roman" pitchFamily="18" charset="0"/>
              </a:rPr>
              <a:t>&lt;M&gt;10</a:t>
            </a:r>
            <a:r>
              <a:rPr kumimoji="1" lang="zh-CN" altLang="en-US" sz="2000" b="1" dirty="0">
                <a:latin typeface="Times New Roman" pitchFamily="18" charset="0"/>
                <a:ea typeface="华光黑体_CNKI" pitchFamily="2" charset="-122"/>
                <a:cs typeface="Times New Roman" pitchFamily="18" charset="0"/>
              </a:rPr>
              <a:t>*表示</a:t>
            </a:r>
            <a:r>
              <a:rPr kumimoji="1" lang="en-US" altLang="zh-CN" sz="2000" b="1" dirty="0">
                <a:latin typeface="Times New Roman" pitchFamily="18" charset="0"/>
                <a:ea typeface="华光黑体_CNKI" pitchFamily="2" charset="-122"/>
                <a:cs typeface="Times New Roman" pitchFamily="18" charset="0"/>
              </a:rPr>
              <a:t>&lt;M&gt;</a:t>
            </a:r>
            <a:r>
              <a:rPr kumimoji="1" lang="zh-CN" altLang="en-US" sz="2000" b="1" dirty="0">
                <a:latin typeface="Times New Roman" pitchFamily="18" charset="0"/>
                <a:ea typeface="华光黑体_CNKI" pitchFamily="2" charset="-122"/>
                <a:cs typeface="Times New Roman" pitchFamily="18" charset="0"/>
              </a:rPr>
              <a:t>的填塞</a:t>
            </a:r>
          </a:p>
        </p:txBody>
      </p:sp>
    </p:spTree>
    <p:extLst>
      <p:ext uri="{BB962C8B-B14F-4D97-AF65-F5344CB8AC3E}">
        <p14:creationId xmlns:p14="http://schemas.microsoft.com/office/powerpoint/2010/main" val="45382669"/>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17" name="Group 3"/>
          <p:cNvGrpSpPr>
            <a:grpSpLocks/>
          </p:cNvGrpSpPr>
          <p:nvPr/>
        </p:nvGrpSpPr>
        <p:grpSpPr bwMode="auto">
          <a:xfrm>
            <a:off x="250825" y="854075"/>
            <a:ext cx="8596313" cy="1116393"/>
            <a:chOff x="158" y="709"/>
            <a:chExt cx="5415" cy="952"/>
          </a:xfrm>
        </p:grpSpPr>
        <p:sp>
          <p:nvSpPr>
            <p:cNvPr id="18" name="AutoShape 4"/>
            <p:cNvSpPr>
              <a:spLocks noChangeArrowheads="1"/>
            </p:cNvSpPr>
            <p:nvPr/>
          </p:nvSpPr>
          <p:spPr bwMode="gray">
            <a:xfrm>
              <a:off x="158" y="709"/>
              <a:ext cx="5415" cy="95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9" name="AutoShape 5"/>
            <p:cNvSpPr>
              <a:spLocks noChangeArrowheads="1"/>
            </p:cNvSpPr>
            <p:nvPr/>
          </p:nvSpPr>
          <p:spPr bwMode="gray">
            <a:xfrm>
              <a:off x="262" y="807"/>
              <a:ext cx="639" cy="618"/>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6"/>
            <p:cNvSpPr txBox="1">
              <a:spLocks noChangeArrowheads="1"/>
            </p:cNvSpPr>
            <p:nvPr/>
          </p:nvSpPr>
          <p:spPr bwMode="gray">
            <a:xfrm>
              <a:off x="181" y="840"/>
              <a:ext cx="800" cy="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8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1800" b="1" dirty="0">
                  <a:solidFill>
                    <a:srgbClr val="0000FF"/>
                  </a:solidFill>
                  <a:effectLst>
                    <a:outerShdw blurRad="38100" dist="38100" dir="2700000" algn="tl">
                      <a:srgbClr val="C0C0C0"/>
                    </a:outerShdw>
                  </a:effectLst>
                  <a:latin typeface="Times New Roman" pitchFamily="18" charset="0"/>
                </a:rPr>
                <a:t>10.3</a:t>
              </a:r>
            </a:p>
          </p:txBody>
        </p:sp>
        <p:sp>
          <p:nvSpPr>
            <p:cNvPr id="21" name="Freeform 7"/>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2" name="Text Box 8"/>
            <p:cNvSpPr txBox="1">
              <a:spLocks noChangeArrowheads="1"/>
            </p:cNvSpPr>
            <p:nvPr/>
          </p:nvSpPr>
          <p:spPr bwMode="gray">
            <a:xfrm>
              <a:off x="1066" y="754"/>
              <a:ext cx="4444"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15000"/>
                </a:spcBef>
              </a:pPr>
              <a:r>
                <a:rPr lang="zh-CN" altLang="en-US" sz="2000" b="1" dirty="0"/>
                <a:t>对于任何空间可构造函数 </a:t>
              </a:r>
              <a:r>
                <a:rPr lang="en-US" altLang="zh-CN" sz="2000" b="1" i="1" dirty="0"/>
                <a:t>f </a:t>
              </a:r>
              <a:r>
                <a:rPr lang="en-US" altLang="zh-CN" sz="2000" b="1" dirty="0"/>
                <a:t>:</a:t>
              </a:r>
              <a:r>
                <a:rPr lang="en-US" altLang="zh-CN" sz="2000" b="1" i="1" dirty="0"/>
                <a:t>N→N</a:t>
              </a:r>
              <a:r>
                <a:rPr lang="zh-CN" altLang="en-US" sz="2000" b="1" dirty="0"/>
                <a:t>，存在语言</a:t>
              </a:r>
              <a:r>
                <a:rPr lang="zh-CN" altLang="en-US" sz="2000" b="1" i="1" dirty="0"/>
                <a:t> </a:t>
              </a:r>
              <a:r>
                <a:rPr lang="en-US" altLang="zh-CN" sz="2000" b="1" i="1" dirty="0"/>
                <a:t>A</a:t>
              </a:r>
              <a:r>
                <a:rPr lang="zh-CN" altLang="en-US" sz="2000" b="1" dirty="0"/>
                <a:t>，在空间 </a:t>
              </a:r>
              <a:r>
                <a:rPr lang="en-US" altLang="zh-CN" sz="2000" b="1" i="1" dirty="0"/>
                <a:t>O</a:t>
              </a:r>
              <a:r>
                <a:rPr lang="en-US" altLang="zh-CN" sz="2000" b="1" dirty="0"/>
                <a:t>(</a:t>
              </a:r>
              <a:r>
                <a:rPr lang="en-US" altLang="zh-CN" sz="2000" b="1" i="1" dirty="0"/>
                <a:t>f</a:t>
              </a:r>
              <a:r>
                <a:rPr lang="en-US" altLang="zh-CN" sz="2000" b="1" dirty="0"/>
                <a:t>(</a:t>
              </a:r>
              <a:r>
                <a:rPr lang="en-US" altLang="zh-CN" sz="2000" b="1" i="1" dirty="0"/>
                <a:t>n</a:t>
              </a:r>
              <a:r>
                <a:rPr lang="en-US" altLang="zh-CN" sz="2000" b="1" dirty="0"/>
                <a:t>)) </a:t>
              </a:r>
              <a:r>
                <a:rPr lang="zh-CN" altLang="en-US" sz="2000" b="1" dirty="0"/>
                <a:t>内可判定，但不能在空间 </a:t>
              </a:r>
              <a:r>
                <a:rPr lang="en-US" altLang="zh-CN" sz="2000" b="1" dirty="0"/>
                <a:t>o(</a:t>
              </a:r>
              <a:r>
                <a:rPr lang="en-US" altLang="zh-CN" sz="2000" b="1" i="1" dirty="0"/>
                <a:t>f </a:t>
              </a:r>
              <a:r>
                <a:rPr lang="en-US" altLang="zh-CN" sz="2000" b="1" dirty="0"/>
                <a:t>(</a:t>
              </a:r>
              <a:r>
                <a:rPr lang="en-US" altLang="zh-CN" sz="2000" b="1" i="1" dirty="0"/>
                <a:t>n</a:t>
              </a:r>
              <a:r>
                <a:rPr lang="en-US" altLang="zh-CN" sz="2000" b="1" dirty="0"/>
                <a:t>)) </a:t>
              </a:r>
              <a:r>
                <a:rPr lang="zh-CN" altLang="en-US" sz="2000" b="1" dirty="0"/>
                <a:t>内可判定。</a:t>
              </a:r>
              <a:r>
                <a:rPr lang="zh-CN" altLang="en-US" sz="2000" dirty="0"/>
                <a:t> </a:t>
              </a:r>
              <a:endParaRPr lang="zh-TW" altLang="en-US" sz="2000" dirty="0"/>
            </a:p>
          </p:txBody>
        </p:sp>
      </p:grpSp>
      <p:sp>
        <p:nvSpPr>
          <p:cNvPr id="23" name="Rectangle 9"/>
          <p:cNvSpPr>
            <a:spLocks noChangeArrowheads="1"/>
          </p:cNvSpPr>
          <p:nvPr/>
        </p:nvSpPr>
        <p:spPr bwMode="auto">
          <a:xfrm>
            <a:off x="287338" y="2397145"/>
            <a:ext cx="9039091" cy="185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265113" indent="-265113">
              <a:lnSpc>
                <a:spcPct val="115000"/>
              </a:lnSpc>
              <a:spcBef>
                <a:spcPct val="15000"/>
              </a:spcBef>
              <a:tabLst>
                <a:tab pos="987425" algn="l"/>
              </a:tabLst>
            </a:pPr>
            <a:r>
              <a:rPr kumimoji="1" lang="zh-CN" altLang="en-US" sz="1800" b="1" dirty="0">
                <a:latin typeface="Times New Roman" pitchFamily="18" charset="0"/>
              </a:rPr>
              <a:t>证明思路：</a:t>
            </a:r>
            <a:endParaRPr kumimoji="1" lang="en-US" altLang="zh-CN" sz="1800" b="1" dirty="0">
              <a:latin typeface="Times New Roman" pitchFamily="18" charset="0"/>
            </a:endParaRPr>
          </a:p>
          <a:p>
            <a:pPr marL="265113" indent="-265113">
              <a:lnSpc>
                <a:spcPct val="115000"/>
              </a:lnSpc>
              <a:spcBef>
                <a:spcPct val="15000"/>
              </a:spcBef>
              <a:tabLst>
                <a:tab pos="987425" algn="l"/>
              </a:tabLst>
            </a:pPr>
            <a:r>
              <a:rPr kumimoji="1" lang="en-US" altLang="zh-CN" sz="1800" b="1" dirty="0">
                <a:latin typeface="Times New Roman" pitchFamily="18" charset="0"/>
              </a:rPr>
              <a:t>1</a:t>
            </a:r>
            <a:r>
              <a:rPr kumimoji="1" lang="zh-CN" altLang="en-US" sz="1800" b="1" dirty="0">
                <a:latin typeface="Times New Roman" pitchFamily="18" charset="0"/>
              </a:rPr>
              <a:t>）构造一个语言</a:t>
            </a:r>
            <a:r>
              <a:rPr kumimoji="1" lang="en-US" altLang="zh-CN" sz="1800" b="1" dirty="0">
                <a:latin typeface="Times New Roman" pitchFamily="18" charset="0"/>
              </a:rPr>
              <a:t>A</a:t>
            </a:r>
          </a:p>
          <a:p>
            <a:pPr marL="265113" indent="-265113">
              <a:lnSpc>
                <a:spcPct val="115000"/>
              </a:lnSpc>
              <a:spcBef>
                <a:spcPct val="15000"/>
              </a:spcBef>
              <a:tabLst>
                <a:tab pos="987425" algn="l"/>
              </a:tabLst>
            </a:pPr>
            <a:r>
              <a:rPr kumimoji="1" lang="en-US" altLang="zh-CN" sz="1800" b="1" dirty="0">
                <a:latin typeface="Times New Roman" pitchFamily="18" charset="0"/>
              </a:rPr>
              <a:t>2</a:t>
            </a:r>
            <a:r>
              <a:rPr kumimoji="1" lang="zh-CN" altLang="en-US" sz="1800" b="1" dirty="0">
                <a:latin typeface="Times New Roman" pitchFamily="18" charset="0"/>
              </a:rPr>
              <a:t>）</a:t>
            </a:r>
            <a:r>
              <a:rPr kumimoji="1" lang="en-US" altLang="zh-CN" sz="1800" b="1" dirty="0">
                <a:latin typeface="Times New Roman" pitchFamily="18" charset="0"/>
              </a:rPr>
              <a:t>A</a:t>
            </a:r>
            <a:r>
              <a:rPr lang="zh-CN" altLang="en-US" sz="1800" b="1" dirty="0"/>
              <a:t>∈</a:t>
            </a:r>
            <a:r>
              <a:rPr lang="en-US" altLang="zh-CN" sz="1800" b="1" dirty="0"/>
              <a:t>SPACE(O(f(n)))</a:t>
            </a:r>
          </a:p>
          <a:p>
            <a:pPr marL="342900" indent="-342900">
              <a:lnSpc>
                <a:spcPct val="115000"/>
              </a:lnSpc>
              <a:spcBef>
                <a:spcPct val="15000"/>
              </a:spcBef>
              <a:buAutoNum type="arabicParenR" startAt="3"/>
              <a:tabLst>
                <a:tab pos="987425" algn="l"/>
              </a:tabLst>
            </a:pPr>
            <a:r>
              <a:rPr kumimoji="1" lang="en-US" altLang="zh-CN" sz="1800" b="1" dirty="0">
                <a:latin typeface="Times New Roman" pitchFamily="18" charset="0"/>
              </a:rPr>
              <a:t>A </a:t>
            </a:r>
            <a:r>
              <a:rPr lang="zh-CN" altLang="en-US" sz="1800" b="1" dirty="0"/>
              <a:t>∉ </a:t>
            </a:r>
            <a:r>
              <a:rPr lang="en-US" altLang="zh-CN" sz="1800" b="1" dirty="0"/>
              <a:t>SPACE(o(f(n)))</a:t>
            </a:r>
          </a:p>
          <a:p>
            <a:pPr marL="342900" indent="-342900">
              <a:lnSpc>
                <a:spcPct val="115000"/>
              </a:lnSpc>
              <a:spcBef>
                <a:spcPct val="15000"/>
              </a:spcBef>
              <a:buAutoNum type="arabicParenR" startAt="3"/>
              <a:tabLst>
                <a:tab pos="987425" algn="l"/>
              </a:tabLst>
            </a:pPr>
            <a:r>
              <a:rPr kumimoji="1" lang="zh-CN" altLang="en-US" sz="1800" b="1" dirty="0">
                <a:latin typeface="Times New Roman" pitchFamily="18" charset="0"/>
              </a:rPr>
              <a:t>对角化法</a:t>
            </a:r>
          </a:p>
        </p:txBody>
      </p:sp>
    </p:spTree>
    <p:extLst>
      <p:ext uri="{BB962C8B-B14F-4D97-AF65-F5344CB8AC3E}">
        <p14:creationId xmlns:p14="http://schemas.microsoft.com/office/powerpoint/2010/main" val="893074255"/>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24" name="Group 3"/>
          <p:cNvGrpSpPr>
            <a:grpSpLocks/>
          </p:cNvGrpSpPr>
          <p:nvPr/>
        </p:nvGrpSpPr>
        <p:grpSpPr bwMode="auto">
          <a:xfrm>
            <a:off x="179388" y="818356"/>
            <a:ext cx="8596312" cy="1582737"/>
            <a:chOff x="113" y="709"/>
            <a:chExt cx="5415" cy="997"/>
          </a:xfrm>
        </p:grpSpPr>
        <p:sp>
          <p:nvSpPr>
            <p:cNvPr id="25" name="AutoShape 4"/>
            <p:cNvSpPr>
              <a:spLocks noChangeArrowheads="1"/>
            </p:cNvSpPr>
            <p:nvPr/>
          </p:nvSpPr>
          <p:spPr bwMode="gray">
            <a:xfrm>
              <a:off x="113" y="709"/>
              <a:ext cx="5415" cy="99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26" name="Group 5"/>
            <p:cNvGrpSpPr>
              <a:grpSpLocks/>
            </p:cNvGrpSpPr>
            <p:nvPr/>
          </p:nvGrpSpPr>
          <p:grpSpPr bwMode="auto">
            <a:xfrm>
              <a:off x="295" y="799"/>
              <a:ext cx="712" cy="682"/>
              <a:chOff x="204" y="709"/>
              <a:chExt cx="712" cy="682"/>
            </a:xfrm>
          </p:grpSpPr>
          <p:grpSp>
            <p:nvGrpSpPr>
              <p:cNvPr id="29" name="Group 6"/>
              <p:cNvGrpSpPr>
                <a:grpSpLocks/>
              </p:cNvGrpSpPr>
              <p:nvPr/>
            </p:nvGrpSpPr>
            <p:grpSpPr bwMode="auto">
              <a:xfrm>
                <a:off x="204" y="709"/>
                <a:ext cx="712" cy="682"/>
                <a:chOff x="262" y="807"/>
                <a:chExt cx="712" cy="682"/>
              </a:xfrm>
            </p:grpSpPr>
            <p:sp>
              <p:nvSpPr>
                <p:cNvPr id="31" name="AutoShape 7"/>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8"/>
                <p:cNvSpPr txBox="1">
                  <a:spLocks noChangeArrowheads="1"/>
                </p:cNvSpPr>
                <p:nvPr/>
              </p:nvSpPr>
              <p:spPr bwMode="gray">
                <a:xfrm>
                  <a:off x="287" y="845"/>
                  <a:ext cx="63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10.10</a:t>
                  </a:r>
                </a:p>
              </p:txBody>
            </p:sp>
          </p:grpSp>
          <p:sp>
            <p:nvSpPr>
              <p:cNvPr id="30" name="Freeform 9"/>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8" name="Rectangle 10"/>
            <p:cNvSpPr>
              <a:spLocks noChangeArrowheads="1"/>
            </p:cNvSpPr>
            <p:nvPr/>
          </p:nvSpPr>
          <p:spPr bwMode="auto">
            <a:xfrm>
              <a:off x="1066" y="754"/>
              <a:ext cx="4445"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2400" b="1" dirty="0">
                  <a:latin typeface="Times New Roman" pitchFamily="18" charset="0"/>
                </a:rPr>
                <a:t>对于任何时间可构造函数 </a:t>
              </a:r>
              <a:r>
                <a:rPr lang="en-US" altLang="zh-CN" sz="2400" b="1" i="1" dirty="0">
                  <a:latin typeface="Times New Roman" pitchFamily="18" charset="0"/>
                </a:rPr>
                <a:t>t </a:t>
              </a:r>
              <a:r>
                <a:rPr lang="en-US" altLang="zh-CN" sz="2400" b="1" dirty="0">
                  <a:latin typeface="Times New Roman" pitchFamily="18" charset="0"/>
                </a:rPr>
                <a:t>: </a:t>
              </a:r>
              <a:r>
                <a:rPr lang="en-US" altLang="zh-CN" sz="2400" b="1" i="1" dirty="0">
                  <a:latin typeface="Times New Roman" pitchFamily="18" charset="0"/>
                </a:rPr>
                <a:t>N</a:t>
              </a:r>
              <a:r>
                <a:rPr lang="en-US" altLang="zh-CN" sz="2400" b="1" dirty="0">
                  <a:latin typeface="Times New Roman" pitchFamily="18" charset="0"/>
                </a:rPr>
                <a:t>→</a:t>
              </a:r>
              <a:r>
                <a:rPr lang="en-US" altLang="zh-CN" sz="2400" b="1" i="1" dirty="0">
                  <a:latin typeface="Times New Roman" pitchFamily="18" charset="0"/>
                </a:rPr>
                <a:t>N</a:t>
              </a:r>
              <a:r>
                <a:rPr lang="zh-CN" altLang="en-US" sz="2400" b="1" dirty="0">
                  <a:latin typeface="Times New Roman" pitchFamily="18" charset="0"/>
                </a:rPr>
                <a:t>，存在语言 </a:t>
              </a:r>
              <a:r>
                <a:rPr lang="en-US" altLang="zh-CN" sz="2400" b="1" i="1" dirty="0">
                  <a:latin typeface="Times New Roman" pitchFamily="18" charset="0"/>
                </a:rPr>
                <a:t>A</a:t>
              </a:r>
              <a:r>
                <a:rPr lang="zh-CN" altLang="en-US" sz="2400" b="1" dirty="0">
                  <a:latin typeface="Times New Roman" pitchFamily="18" charset="0"/>
                </a:rPr>
                <a:t>，在时间 </a:t>
              </a:r>
              <a:r>
                <a:rPr lang="en-US" altLang="zh-CN" sz="2400" b="1" i="1" dirty="0">
                  <a:latin typeface="Times New Roman" pitchFamily="18" charset="0"/>
                </a:rPr>
                <a:t>O</a:t>
              </a:r>
              <a:r>
                <a:rPr lang="en-US" altLang="zh-CN" sz="2400" b="1" dirty="0">
                  <a:latin typeface="Times New Roman" pitchFamily="18" charset="0"/>
                </a:rPr>
                <a:t>(</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内可判定，但在时间 </a:t>
              </a:r>
              <a:r>
                <a:rPr lang="en-US" altLang="zh-CN" sz="2400" b="1" dirty="0">
                  <a:latin typeface="Times New Roman" pitchFamily="18" charset="0"/>
                </a:rPr>
                <a:t>o(</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 log </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内不可判定。 </a:t>
              </a:r>
            </a:p>
          </p:txBody>
        </p:sp>
      </p:grpSp>
      <mc:AlternateContent xmlns:mc="http://schemas.openxmlformats.org/markup-compatibility/2006" xmlns:a14="http://schemas.microsoft.com/office/drawing/2010/main">
        <mc:Choice Requires="a14">
          <p:sp>
            <p:nvSpPr>
              <p:cNvPr id="34" name="Rectangle 11"/>
              <p:cNvSpPr>
                <a:spLocks noChangeArrowheads="1"/>
              </p:cNvSpPr>
              <p:nvPr/>
            </p:nvSpPr>
            <p:spPr bwMode="auto">
              <a:xfrm>
                <a:off x="-23880" y="2505008"/>
                <a:ext cx="9167880" cy="265643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58775" indent="-358775">
                  <a:lnSpc>
                    <a:spcPct val="115000"/>
                  </a:lnSpc>
                  <a:spcBef>
                    <a:spcPct val="15000"/>
                  </a:spcBef>
                </a:pPr>
                <a:r>
                  <a:rPr lang="zh-CN" altLang="en-US" sz="1600" b="1" dirty="0">
                    <a:latin typeface="Times New Roman" pitchFamily="18" charset="0"/>
                  </a:rPr>
                  <a:t>下面的 </a:t>
                </a:r>
                <a:r>
                  <a:rPr lang="en-US" altLang="zh-CN" sz="1600" b="1" dirty="0">
                    <a:latin typeface="Times New Roman" pitchFamily="18" charset="0"/>
                  </a:rPr>
                  <a:t>O(</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时间算法 </a:t>
                </a:r>
                <a:r>
                  <a:rPr lang="en-US" altLang="zh-CN" sz="1600" b="1" dirty="0">
                    <a:latin typeface="Times New Roman" pitchFamily="18" charset="0"/>
                  </a:rPr>
                  <a:t>D </a:t>
                </a:r>
                <a:r>
                  <a:rPr lang="zh-CN" altLang="en-US" sz="1600" b="1" dirty="0">
                    <a:latin typeface="Times New Roman" pitchFamily="18" charset="0"/>
                  </a:rPr>
                  <a:t>所判定的语言 </a:t>
                </a:r>
                <a:r>
                  <a:rPr lang="en-US" altLang="zh-CN" sz="1600" b="1" dirty="0">
                    <a:latin typeface="Times New Roman" pitchFamily="18" charset="0"/>
                  </a:rPr>
                  <a:t>A </a:t>
                </a:r>
                <a:r>
                  <a:rPr lang="zh-CN" altLang="en-US" sz="1600" b="1" dirty="0">
                    <a:latin typeface="Times New Roman" pitchFamily="18" charset="0"/>
                  </a:rPr>
                  <a:t>不是在 </a:t>
                </a:r>
                <a:r>
                  <a:rPr lang="en-US" altLang="zh-CN" sz="1600" b="1" dirty="0">
                    <a:latin typeface="Times New Roman" pitchFamily="18" charset="0"/>
                  </a:rPr>
                  <a:t>o(</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 </a:t>
                </a:r>
                <a:r>
                  <a:rPr lang="en-US" altLang="zh-CN" sz="1600" b="1" dirty="0" err="1">
                    <a:latin typeface="Times New Roman" pitchFamily="18" charset="0"/>
                  </a:rPr>
                  <a:t>log</a:t>
                </a:r>
                <a:r>
                  <a:rPr lang="en-US" altLang="zh-CN" sz="1600" b="1" i="1" dirty="0" err="1">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时间内可判定的。</a:t>
                </a:r>
              </a:p>
              <a:p>
                <a:pPr marL="358775" indent="-358775">
                  <a:lnSpc>
                    <a:spcPct val="115000"/>
                  </a:lnSpc>
                  <a:spcBef>
                    <a:spcPct val="15000"/>
                  </a:spcBef>
                </a:pPr>
                <a:r>
                  <a:rPr lang="en-US" altLang="zh-CN" sz="1600" b="1" dirty="0">
                    <a:latin typeface="Times New Roman" pitchFamily="18" charset="0"/>
                  </a:rPr>
                  <a:t>D=“</a:t>
                </a:r>
                <a:r>
                  <a:rPr lang="zh-CN" altLang="en-US" sz="1600" b="1" dirty="0">
                    <a:latin typeface="Times New Roman" pitchFamily="18" charset="0"/>
                  </a:rPr>
                  <a:t>对输入</a:t>
                </a:r>
                <a:r>
                  <a:rPr lang="en-US" altLang="zh-CN" sz="1600" b="1" i="1" dirty="0">
                    <a:latin typeface="Times New Roman" pitchFamily="18" charset="0"/>
                  </a:rPr>
                  <a:t>w</a:t>
                </a:r>
                <a:r>
                  <a:rPr lang="zh-CN" altLang="en-US" sz="1600" b="1" dirty="0">
                    <a:latin typeface="Times New Roman" pitchFamily="18" charset="0"/>
                  </a:rPr>
                  <a:t>：</a:t>
                </a:r>
              </a:p>
              <a:p>
                <a:pPr marL="358775" indent="-358775">
                  <a:lnSpc>
                    <a:spcPct val="115000"/>
                  </a:lnSpc>
                  <a:spcBef>
                    <a:spcPct val="15000"/>
                  </a:spcBef>
                </a:pPr>
                <a:r>
                  <a:rPr lang="en-US" altLang="zh-CN" sz="1600" b="1" dirty="0">
                    <a:latin typeface="Times New Roman" pitchFamily="18" charset="0"/>
                  </a:rPr>
                  <a:t>1)  </a:t>
                </a:r>
                <a:r>
                  <a:rPr lang="zh-CN" altLang="en-US" sz="1600" b="1" dirty="0">
                    <a:latin typeface="Times New Roman" pitchFamily="18" charset="0"/>
                  </a:rPr>
                  <a:t>令 </a:t>
                </a:r>
                <a:r>
                  <a:rPr lang="en-US" altLang="zh-CN" sz="1600" b="1" i="1" dirty="0">
                    <a:latin typeface="Times New Roman" pitchFamily="18" charset="0"/>
                  </a:rPr>
                  <a:t>n </a:t>
                </a:r>
                <a:r>
                  <a:rPr lang="zh-CN" altLang="en-US" sz="1600" b="1" dirty="0">
                    <a:latin typeface="Times New Roman" pitchFamily="18" charset="0"/>
                  </a:rPr>
                  <a:t>是 </a:t>
                </a:r>
                <a:r>
                  <a:rPr lang="en-US" altLang="zh-CN" sz="1600" b="1" i="1" dirty="0">
                    <a:latin typeface="Times New Roman" pitchFamily="18" charset="0"/>
                  </a:rPr>
                  <a:t>w </a:t>
                </a:r>
                <a:r>
                  <a:rPr lang="zh-CN" altLang="en-US" sz="1600" b="1" dirty="0">
                    <a:latin typeface="Times New Roman" pitchFamily="18" charset="0"/>
                  </a:rPr>
                  <a:t>的长度。</a:t>
                </a:r>
              </a:p>
              <a:p>
                <a:pPr marL="358775" indent="-358775">
                  <a:lnSpc>
                    <a:spcPct val="115000"/>
                  </a:lnSpc>
                  <a:spcBef>
                    <a:spcPct val="15000"/>
                  </a:spcBef>
                </a:pPr>
                <a:r>
                  <a:rPr lang="en-US" altLang="zh-CN" sz="1600" b="1" dirty="0">
                    <a:latin typeface="Times New Roman" pitchFamily="18" charset="0"/>
                  </a:rPr>
                  <a:t>2)  </a:t>
                </a:r>
                <a:r>
                  <a:rPr lang="zh-CN" altLang="en-US" sz="1600" b="1" dirty="0">
                    <a:latin typeface="Times New Roman" pitchFamily="18" charset="0"/>
                  </a:rPr>
                  <a:t>利用时间可构造性计算 </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a:t>
                </a:r>
                <a:r>
                  <a:rPr lang="zh-CN" altLang="en-US" sz="1600" b="1" dirty="0">
                    <a:latin typeface="Times New Roman" pitchFamily="18" charset="0"/>
                  </a:rPr>
                  <a:t>，把  </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a:t>
                </a:r>
                <a:r>
                  <a:rPr lang="en-US" altLang="zh-CN" sz="1600" b="1" dirty="0" err="1">
                    <a:latin typeface="Times New Roman" pitchFamily="18" charset="0"/>
                  </a:rPr>
                  <a:t>logt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存放在一个二进制计数器中。在每一次执行步骤  </a:t>
                </a:r>
                <a:r>
                  <a:rPr lang="en-US" altLang="zh-CN" sz="1600" b="1" dirty="0">
                    <a:latin typeface="Times New Roman" pitchFamily="18" charset="0"/>
                  </a:rPr>
                  <a:t>3</a:t>
                </a:r>
                <a:r>
                  <a:rPr lang="zh-CN" altLang="en-US" sz="1600" b="1" dirty="0">
                    <a:latin typeface="Times New Roman" pitchFamily="18" charset="0"/>
                  </a:rPr>
                  <a:t>、</a:t>
                </a:r>
                <a:r>
                  <a:rPr lang="en-US" altLang="zh-CN" sz="1600" b="1" dirty="0">
                    <a:latin typeface="Times New Roman" pitchFamily="18" charset="0"/>
                  </a:rPr>
                  <a:t>4</a:t>
                </a:r>
                <a:r>
                  <a:rPr lang="zh-CN" altLang="en-US" sz="1600" b="1" dirty="0">
                    <a:latin typeface="Times New Roman" pitchFamily="18" charset="0"/>
                  </a:rPr>
                  <a:t>、</a:t>
                </a:r>
                <a:r>
                  <a:rPr lang="en-US" altLang="zh-CN" sz="1600" b="1" dirty="0">
                    <a:latin typeface="Times New Roman" pitchFamily="18" charset="0"/>
                  </a:rPr>
                  <a:t>5 </a:t>
                </a:r>
                <a:r>
                  <a:rPr lang="zh-CN" altLang="en-US" sz="1600" b="1" dirty="0">
                    <a:latin typeface="Times New Roman" pitchFamily="18" charset="0"/>
                  </a:rPr>
                  <a:t>之前，把该计数器减 </a:t>
                </a:r>
                <a:r>
                  <a:rPr lang="en-US" altLang="zh-CN" sz="1600" b="1" dirty="0">
                    <a:latin typeface="Times New Roman" pitchFamily="18" charset="0"/>
                  </a:rPr>
                  <a:t>1</a:t>
                </a:r>
                <a:r>
                  <a:rPr lang="zh-CN" altLang="en-US" sz="1600" b="1" dirty="0">
                    <a:latin typeface="Times New Roman" pitchFamily="18" charset="0"/>
                  </a:rPr>
                  <a:t>。如果计数器减到 </a:t>
                </a:r>
                <a:r>
                  <a:rPr lang="en-US" altLang="zh-CN" sz="1600" b="1" dirty="0">
                    <a:latin typeface="Times New Roman" pitchFamily="18" charset="0"/>
                  </a:rPr>
                  <a:t>0</a:t>
                </a:r>
                <a:r>
                  <a:rPr lang="zh-CN" altLang="en-US" sz="1600" b="1" dirty="0">
                    <a:latin typeface="Times New Roman" pitchFamily="18" charset="0"/>
                  </a:rPr>
                  <a:t>，就拒绝。</a:t>
                </a:r>
              </a:p>
              <a:p>
                <a:pPr marL="358775" indent="-358775">
                  <a:lnSpc>
                    <a:spcPct val="115000"/>
                  </a:lnSpc>
                  <a:spcBef>
                    <a:spcPct val="15000"/>
                  </a:spcBef>
                </a:pPr>
                <a:r>
                  <a:rPr lang="en-US" altLang="zh-CN" sz="1600" b="1" dirty="0">
                    <a:latin typeface="Times New Roman" pitchFamily="18" charset="0"/>
                  </a:rPr>
                  <a:t>3)  </a:t>
                </a:r>
                <a:r>
                  <a:rPr lang="zh-CN" altLang="en-US" sz="1600" b="1" dirty="0">
                    <a:latin typeface="Times New Roman" pitchFamily="18" charset="0"/>
                  </a:rPr>
                  <a:t>若 </a:t>
                </a:r>
                <a:r>
                  <a:rPr lang="en-US" altLang="zh-CN" sz="1600" b="1" i="1" dirty="0">
                    <a:latin typeface="Times New Roman" pitchFamily="18" charset="0"/>
                  </a:rPr>
                  <a:t>w </a:t>
                </a:r>
                <a:r>
                  <a:rPr lang="zh-CN" altLang="en-US" sz="1600" b="1" dirty="0">
                    <a:latin typeface="Times New Roman" pitchFamily="18" charset="0"/>
                  </a:rPr>
                  <a:t>的形式不是 </a:t>
                </a:r>
                <a:r>
                  <a:rPr lang="en-US" altLang="zh-CN" sz="1600" b="1" dirty="0">
                    <a:latin typeface="Times New Roman" pitchFamily="18" charset="0"/>
                  </a:rPr>
                  <a:t>&lt;</a:t>
                </a:r>
                <a:r>
                  <a:rPr lang="en-US" altLang="zh-CN" sz="1600" b="1" i="1" dirty="0">
                    <a:latin typeface="Times New Roman" pitchFamily="18" charset="0"/>
                  </a:rPr>
                  <a:t>M</a:t>
                </a:r>
                <a:r>
                  <a:rPr lang="en-US" altLang="zh-CN" sz="1600" b="1" dirty="0">
                    <a:latin typeface="Times New Roman" pitchFamily="18" charset="0"/>
                  </a:rPr>
                  <a:t>&gt;10*</a:t>
                </a:r>
                <a:r>
                  <a:rPr lang="zh-CN" altLang="en-US" sz="1600" b="1" dirty="0">
                    <a:latin typeface="Times New Roman" pitchFamily="18" charset="0"/>
                  </a:rPr>
                  <a:t>，其中</a:t>
                </a:r>
                <a:r>
                  <a:rPr lang="zh-CN" altLang="en-US" sz="1600" b="1" i="1" dirty="0">
                    <a:latin typeface="Times New Roman" pitchFamily="18" charset="0"/>
                  </a:rPr>
                  <a:t>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是某个 </a:t>
                </a:r>
                <a:r>
                  <a:rPr lang="en-US" altLang="zh-CN" sz="1600" b="1" dirty="0">
                    <a:latin typeface="Times New Roman" pitchFamily="18" charset="0"/>
                  </a:rPr>
                  <a:t>TM</a:t>
                </a:r>
                <a:r>
                  <a:rPr lang="zh-CN" altLang="en-US" sz="1600" b="1" dirty="0">
                    <a:latin typeface="Times New Roman" pitchFamily="18" charset="0"/>
                  </a:rPr>
                  <a:t>，就拒绝。</a:t>
                </a:r>
              </a:p>
              <a:p>
                <a:pPr marL="358775" indent="-358775">
                  <a:lnSpc>
                    <a:spcPct val="115000"/>
                  </a:lnSpc>
                  <a:spcBef>
                    <a:spcPct val="15000"/>
                  </a:spcBef>
                </a:pPr>
                <a:r>
                  <a:rPr lang="en-US" altLang="zh-CN" sz="1600" b="1" dirty="0">
                    <a:latin typeface="Times New Roman" pitchFamily="18" charset="0"/>
                  </a:rPr>
                  <a:t>4)  </a:t>
                </a:r>
                <a:r>
                  <a:rPr lang="zh-CN" altLang="en-US" sz="1600" b="1" dirty="0">
                    <a:latin typeface="Times New Roman" pitchFamily="18" charset="0"/>
                  </a:rPr>
                  <a:t>在 </a:t>
                </a:r>
                <a:r>
                  <a:rPr lang="en-US" altLang="zh-CN" sz="1600" b="1" i="1" dirty="0">
                    <a:latin typeface="Times New Roman" pitchFamily="18" charset="0"/>
                  </a:rPr>
                  <a:t>w </a:t>
                </a:r>
                <a:r>
                  <a:rPr lang="zh-CN" altLang="en-US" sz="1600" b="1" dirty="0">
                    <a:latin typeface="Times New Roman" pitchFamily="18" charset="0"/>
                  </a:rPr>
                  <a:t>上模拟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，如果超过</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𝟐</m:t>
                        </m:r>
                      </m:e>
                      <m:sup>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𝒏</m:t>
                        </m:r>
                        <m:r>
                          <a:rPr lang="en-US" altLang="zh-CN" sz="1600" b="1" i="1" smtClean="0">
                            <a:latin typeface="Cambria Math"/>
                          </a:rPr>
                          <m:t>)</m:t>
                        </m:r>
                      </m:sup>
                    </m:sSup>
                  </m:oMath>
                </a14:m>
                <a:r>
                  <a:rPr lang="zh-CN" altLang="en-US" sz="1600" b="1" dirty="0">
                    <a:latin typeface="Times New Roman" pitchFamily="18" charset="0"/>
                  </a:rPr>
                  <a:t>步，则拒绝。</a:t>
                </a:r>
              </a:p>
              <a:p>
                <a:pPr marL="358775" indent="-358775">
                  <a:lnSpc>
                    <a:spcPct val="115000"/>
                  </a:lnSpc>
                  <a:spcBef>
                    <a:spcPct val="15000"/>
                  </a:spcBef>
                </a:pPr>
                <a:r>
                  <a:rPr lang="en-US" altLang="zh-CN" sz="1600" b="1" dirty="0">
                    <a:latin typeface="Times New Roman" pitchFamily="18" charset="0"/>
                  </a:rPr>
                  <a:t>5)  </a:t>
                </a:r>
                <a:r>
                  <a:rPr lang="zh-CN" altLang="en-US" sz="1600" b="1" dirty="0">
                    <a:latin typeface="Times New Roman" pitchFamily="18" charset="0"/>
                  </a:rPr>
                  <a:t>若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接受，则拒绝；若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拒绝，则接受。” </a:t>
                </a:r>
              </a:p>
            </p:txBody>
          </p:sp>
        </mc:Choice>
        <mc:Fallback xmlns="">
          <p:sp>
            <p:nvSpPr>
              <p:cNvPr id="34" name="Rectangle 11"/>
              <p:cNvSpPr>
                <a:spLocks noRot="1" noChangeAspect="1" noMove="1" noResize="1" noEditPoints="1" noAdjustHandles="1" noChangeArrowheads="1" noChangeShapeType="1" noTextEdit="1"/>
              </p:cNvSpPr>
              <p:nvPr/>
            </p:nvSpPr>
            <p:spPr bwMode="auto">
              <a:xfrm>
                <a:off x="-23880" y="2505008"/>
                <a:ext cx="9167880" cy="2656433"/>
              </a:xfrm>
              <a:prstGeom prst="rect">
                <a:avLst/>
              </a:prstGeom>
              <a:blipFill rotWithShape="1">
                <a:blip r:embed="rId4"/>
                <a:stretch>
                  <a:fillRect l="-3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648610424"/>
      </p:ext>
    </p:extLst>
  </p:cSld>
  <p:clrMapOvr>
    <a:masterClrMapping/>
  </p:clrMapOvr>
  <mc:AlternateContent xmlns:mc="http://schemas.openxmlformats.org/markup-compatibility/2006">
    <mc:Choice xmlns:p14="http://schemas.microsoft.com/office/powerpoint/2010/main" Requires="p14">
      <p:transition spd="slow" p14:dur="999"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17" name="Group 3"/>
          <p:cNvGrpSpPr>
            <a:grpSpLocks/>
          </p:cNvGrpSpPr>
          <p:nvPr/>
        </p:nvGrpSpPr>
        <p:grpSpPr bwMode="auto">
          <a:xfrm>
            <a:off x="250825" y="854075"/>
            <a:ext cx="8596313" cy="1116393"/>
            <a:chOff x="158" y="709"/>
            <a:chExt cx="5415" cy="952"/>
          </a:xfrm>
        </p:grpSpPr>
        <p:sp>
          <p:nvSpPr>
            <p:cNvPr id="18" name="AutoShape 4"/>
            <p:cNvSpPr>
              <a:spLocks noChangeArrowheads="1"/>
            </p:cNvSpPr>
            <p:nvPr/>
          </p:nvSpPr>
          <p:spPr bwMode="gray">
            <a:xfrm>
              <a:off x="158" y="709"/>
              <a:ext cx="5415" cy="95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9" name="AutoShape 5"/>
            <p:cNvSpPr>
              <a:spLocks noChangeArrowheads="1"/>
            </p:cNvSpPr>
            <p:nvPr/>
          </p:nvSpPr>
          <p:spPr bwMode="gray">
            <a:xfrm>
              <a:off x="262" y="807"/>
              <a:ext cx="639" cy="618"/>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6"/>
            <p:cNvSpPr txBox="1">
              <a:spLocks noChangeArrowheads="1"/>
            </p:cNvSpPr>
            <p:nvPr/>
          </p:nvSpPr>
          <p:spPr bwMode="gray">
            <a:xfrm>
              <a:off x="181" y="840"/>
              <a:ext cx="800" cy="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8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1800" b="1" dirty="0">
                  <a:solidFill>
                    <a:srgbClr val="0000FF"/>
                  </a:solidFill>
                  <a:effectLst>
                    <a:outerShdw blurRad="38100" dist="38100" dir="2700000" algn="tl">
                      <a:srgbClr val="C0C0C0"/>
                    </a:outerShdw>
                  </a:effectLst>
                  <a:latin typeface="Times New Roman" pitchFamily="18" charset="0"/>
                </a:rPr>
                <a:t>10.3</a:t>
              </a:r>
            </a:p>
          </p:txBody>
        </p:sp>
        <p:sp>
          <p:nvSpPr>
            <p:cNvPr id="21" name="Freeform 7"/>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2" name="Text Box 8"/>
            <p:cNvSpPr txBox="1">
              <a:spLocks noChangeArrowheads="1"/>
            </p:cNvSpPr>
            <p:nvPr/>
          </p:nvSpPr>
          <p:spPr bwMode="gray">
            <a:xfrm>
              <a:off x="1066" y="754"/>
              <a:ext cx="4444"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15000"/>
                </a:spcBef>
              </a:pPr>
              <a:r>
                <a:rPr lang="zh-CN" altLang="en-US" sz="2000" b="1" dirty="0"/>
                <a:t>对于任何空间可构造函数 </a:t>
              </a:r>
              <a:r>
                <a:rPr lang="en-US" altLang="zh-CN" sz="2000" b="1" i="1" dirty="0"/>
                <a:t>f </a:t>
              </a:r>
              <a:r>
                <a:rPr lang="en-US" altLang="zh-CN" sz="2000" b="1" dirty="0"/>
                <a:t>:</a:t>
              </a:r>
              <a:r>
                <a:rPr lang="en-US" altLang="zh-CN" sz="2000" b="1" i="1" dirty="0"/>
                <a:t>N→N</a:t>
              </a:r>
              <a:r>
                <a:rPr lang="zh-CN" altLang="en-US" sz="2000" b="1" dirty="0"/>
                <a:t>，存在语言</a:t>
              </a:r>
              <a:r>
                <a:rPr lang="zh-CN" altLang="en-US" sz="2000" b="1" i="1" dirty="0"/>
                <a:t> </a:t>
              </a:r>
              <a:r>
                <a:rPr lang="en-US" altLang="zh-CN" sz="2000" b="1" i="1" dirty="0"/>
                <a:t>A</a:t>
              </a:r>
              <a:r>
                <a:rPr lang="zh-CN" altLang="en-US" sz="2000" b="1" dirty="0"/>
                <a:t>，在空间 </a:t>
              </a:r>
              <a:r>
                <a:rPr lang="en-US" altLang="zh-CN" sz="2000" b="1" i="1" dirty="0"/>
                <a:t>O</a:t>
              </a:r>
              <a:r>
                <a:rPr lang="en-US" altLang="zh-CN" sz="2000" b="1" dirty="0"/>
                <a:t>(</a:t>
              </a:r>
              <a:r>
                <a:rPr lang="en-US" altLang="zh-CN" sz="2000" b="1" i="1" dirty="0"/>
                <a:t>f</a:t>
              </a:r>
              <a:r>
                <a:rPr lang="en-US" altLang="zh-CN" sz="2000" b="1" dirty="0"/>
                <a:t>(</a:t>
              </a:r>
              <a:r>
                <a:rPr lang="en-US" altLang="zh-CN" sz="2000" b="1" i="1" dirty="0"/>
                <a:t>n</a:t>
              </a:r>
              <a:r>
                <a:rPr lang="en-US" altLang="zh-CN" sz="2000" b="1" dirty="0"/>
                <a:t>)) </a:t>
              </a:r>
              <a:r>
                <a:rPr lang="zh-CN" altLang="en-US" sz="2000" b="1" dirty="0"/>
                <a:t>内可判定，但不能在空间 </a:t>
              </a:r>
              <a:r>
                <a:rPr lang="en-US" altLang="zh-CN" sz="2000" b="1" dirty="0"/>
                <a:t>o(</a:t>
              </a:r>
              <a:r>
                <a:rPr lang="en-US" altLang="zh-CN" sz="2000" b="1" i="1" dirty="0"/>
                <a:t>f </a:t>
              </a:r>
              <a:r>
                <a:rPr lang="en-US" altLang="zh-CN" sz="2000" b="1" dirty="0"/>
                <a:t>(</a:t>
              </a:r>
              <a:r>
                <a:rPr lang="en-US" altLang="zh-CN" sz="2000" b="1" i="1" dirty="0"/>
                <a:t>n</a:t>
              </a:r>
              <a:r>
                <a:rPr lang="en-US" altLang="zh-CN" sz="2000" b="1" dirty="0"/>
                <a:t>)) </a:t>
              </a:r>
              <a:r>
                <a:rPr lang="zh-CN" altLang="en-US" sz="2000" b="1" dirty="0"/>
                <a:t>内可判定。</a:t>
              </a:r>
              <a:r>
                <a:rPr lang="zh-CN" altLang="en-US" sz="2000" dirty="0"/>
                <a:t> </a:t>
              </a:r>
              <a:endParaRPr lang="zh-TW" altLang="en-US" sz="2000" dirty="0"/>
            </a:p>
          </p:txBody>
        </p:sp>
      </p:grpSp>
      <p:sp>
        <p:nvSpPr>
          <p:cNvPr id="23" name="Rectangle 9"/>
          <p:cNvSpPr>
            <a:spLocks noChangeArrowheads="1"/>
          </p:cNvSpPr>
          <p:nvPr/>
        </p:nvSpPr>
        <p:spPr bwMode="auto">
          <a:xfrm>
            <a:off x="250825" y="2211928"/>
            <a:ext cx="9039091" cy="293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265113" indent="-265113">
              <a:lnSpc>
                <a:spcPct val="115000"/>
              </a:lnSpc>
              <a:spcBef>
                <a:spcPct val="15000"/>
              </a:spcBef>
              <a:tabLst>
                <a:tab pos="987425" algn="l"/>
              </a:tabLst>
            </a:pPr>
            <a:r>
              <a:rPr kumimoji="1" lang="zh-CN" altLang="en-US" sz="1800" b="1" dirty="0">
                <a:latin typeface="Times New Roman" pitchFamily="18" charset="0"/>
              </a:rPr>
              <a:t>下面的 </a:t>
            </a:r>
            <a:r>
              <a:rPr kumimoji="1" lang="en-US" altLang="zh-CN" sz="1800" b="1" i="1" dirty="0">
                <a:latin typeface="Times New Roman" pitchFamily="18" charset="0"/>
              </a:rPr>
              <a:t>O</a:t>
            </a:r>
            <a:r>
              <a:rPr kumimoji="1" lang="en-US" altLang="zh-CN" sz="1800" b="1" dirty="0">
                <a:latin typeface="Times New Roman" pitchFamily="18" charset="0"/>
              </a:rPr>
              <a:t>(</a:t>
            </a:r>
            <a:r>
              <a:rPr kumimoji="1" lang="en-US" altLang="zh-CN" sz="1800" b="1" i="1" dirty="0">
                <a:latin typeface="Times New Roman" pitchFamily="18" charset="0"/>
              </a:rPr>
              <a:t>f</a:t>
            </a:r>
            <a:r>
              <a:rPr kumimoji="1" lang="en-US" altLang="zh-CN" sz="1800" b="1" dirty="0">
                <a:latin typeface="Times New Roman" pitchFamily="18" charset="0"/>
              </a:rPr>
              <a:t>(</a:t>
            </a:r>
            <a:r>
              <a:rPr kumimoji="1" lang="en-US" altLang="zh-CN" sz="1800" b="1" i="1" dirty="0">
                <a:latin typeface="Times New Roman" pitchFamily="18" charset="0"/>
              </a:rPr>
              <a:t>n</a:t>
            </a:r>
            <a:r>
              <a:rPr kumimoji="1" lang="en-US" altLang="zh-CN" sz="1800" b="1" dirty="0">
                <a:latin typeface="Times New Roman" pitchFamily="18" charset="0"/>
              </a:rPr>
              <a:t>)) </a:t>
            </a:r>
            <a:r>
              <a:rPr kumimoji="1" lang="zh-CN" altLang="en-US" sz="1800" b="1" dirty="0">
                <a:latin typeface="Times New Roman" pitchFamily="18" charset="0"/>
              </a:rPr>
              <a:t>空间算法 </a:t>
            </a:r>
            <a:r>
              <a:rPr kumimoji="1" lang="en-US" altLang="zh-CN" sz="1800" b="1" i="1" dirty="0">
                <a:latin typeface="Times New Roman" pitchFamily="18" charset="0"/>
              </a:rPr>
              <a:t>D</a:t>
            </a:r>
            <a:r>
              <a:rPr kumimoji="1" lang="en-US" altLang="zh-CN" sz="1800" b="1" dirty="0">
                <a:latin typeface="Times New Roman" pitchFamily="18" charset="0"/>
              </a:rPr>
              <a:t> </a:t>
            </a:r>
            <a:r>
              <a:rPr kumimoji="1" lang="zh-CN" altLang="en-US" sz="1800" b="1" dirty="0">
                <a:latin typeface="Times New Roman" pitchFamily="18" charset="0"/>
              </a:rPr>
              <a:t>判定的语言 </a:t>
            </a:r>
            <a:r>
              <a:rPr kumimoji="1" lang="en-US" altLang="zh-CN" sz="1800" b="1" i="1" dirty="0">
                <a:latin typeface="Times New Roman" pitchFamily="18" charset="0"/>
              </a:rPr>
              <a:t>A</a:t>
            </a:r>
            <a:r>
              <a:rPr kumimoji="1" lang="en-US" altLang="zh-CN" sz="1800" b="1" dirty="0">
                <a:latin typeface="Times New Roman" pitchFamily="18" charset="0"/>
              </a:rPr>
              <a:t> </a:t>
            </a:r>
            <a:r>
              <a:rPr kumimoji="1" lang="zh-CN" altLang="en-US" sz="1800" b="1" dirty="0">
                <a:latin typeface="Times New Roman" pitchFamily="18" charset="0"/>
              </a:rPr>
              <a:t>不能在 </a:t>
            </a:r>
            <a:r>
              <a:rPr kumimoji="1" lang="en-US" altLang="zh-CN" sz="1800" b="1" dirty="0">
                <a:latin typeface="Times New Roman" pitchFamily="18" charset="0"/>
              </a:rPr>
              <a:t>o(</a:t>
            </a:r>
            <a:r>
              <a:rPr kumimoji="1" lang="en-US" altLang="zh-CN" sz="1800" b="1" i="1" dirty="0">
                <a:latin typeface="Times New Roman" pitchFamily="18" charset="0"/>
              </a:rPr>
              <a:t>f </a:t>
            </a:r>
            <a:r>
              <a:rPr kumimoji="1" lang="en-US" altLang="zh-CN" sz="1800" b="1" dirty="0">
                <a:latin typeface="Times New Roman" pitchFamily="18" charset="0"/>
              </a:rPr>
              <a:t>(</a:t>
            </a:r>
            <a:r>
              <a:rPr kumimoji="1" lang="en-US" altLang="zh-CN" sz="1800" b="1" i="1" dirty="0">
                <a:latin typeface="Times New Roman" pitchFamily="18" charset="0"/>
              </a:rPr>
              <a:t>n</a:t>
            </a:r>
            <a:r>
              <a:rPr kumimoji="1" lang="en-US" altLang="zh-CN" sz="1800" b="1" dirty="0">
                <a:latin typeface="Times New Roman" pitchFamily="18" charset="0"/>
              </a:rPr>
              <a:t>)) </a:t>
            </a:r>
            <a:r>
              <a:rPr kumimoji="1" lang="zh-CN" altLang="en-US" sz="1800" b="1" dirty="0">
                <a:latin typeface="Times New Roman" pitchFamily="18" charset="0"/>
              </a:rPr>
              <a:t>空间内判定。</a:t>
            </a:r>
          </a:p>
          <a:p>
            <a:pPr marL="265113" indent="-265113">
              <a:lnSpc>
                <a:spcPct val="115000"/>
              </a:lnSpc>
              <a:spcBef>
                <a:spcPct val="15000"/>
              </a:spcBef>
              <a:tabLst>
                <a:tab pos="987425" algn="l"/>
              </a:tabLst>
            </a:pPr>
            <a:r>
              <a:rPr kumimoji="1" lang="en-US" altLang="zh-CN" sz="1800" b="1" i="1" dirty="0">
                <a:latin typeface="Times New Roman" pitchFamily="18" charset="0"/>
              </a:rPr>
              <a:t>B</a:t>
            </a:r>
            <a:r>
              <a:rPr kumimoji="1" lang="en-US" altLang="zh-CN" sz="1800" b="1" dirty="0">
                <a:latin typeface="Times New Roman" pitchFamily="18" charset="0"/>
              </a:rPr>
              <a:t> = “</a:t>
            </a:r>
            <a:r>
              <a:rPr kumimoji="1" lang="zh-CN" altLang="en-US" sz="1800" b="1" dirty="0">
                <a:latin typeface="Times New Roman" pitchFamily="18" charset="0"/>
              </a:rPr>
              <a:t>对输入 </a:t>
            </a:r>
            <a:r>
              <a:rPr kumimoji="1" lang="en-US" altLang="zh-CN" sz="1800" b="1" i="1" dirty="0">
                <a:latin typeface="Times New Roman" pitchFamily="18" charset="0"/>
              </a:rPr>
              <a:t>w</a:t>
            </a:r>
            <a:r>
              <a:rPr kumimoji="1" lang="zh-CN" altLang="en-US" sz="1800" b="1" dirty="0">
                <a:latin typeface="Times New Roman" pitchFamily="18" charset="0"/>
              </a:rPr>
              <a:t>：</a:t>
            </a:r>
          </a:p>
          <a:p>
            <a:pPr marL="722313" lvl="1" indent="-277813">
              <a:lnSpc>
                <a:spcPct val="115000"/>
              </a:lnSpc>
              <a:spcBef>
                <a:spcPct val="15000"/>
              </a:spcBef>
              <a:tabLst>
                <a:tab pos="987425" algn="l"/>
              </a:tabLst>
            </a:pPr>
            <a:r>
              <a:rPr kumimoji="1" lang="en-US" altLang="zh-CN" sz="1800" b="1" dirty="0">
                <a:latin typeface="Times New Roman" pitchFamily="18" charset="0"/>
              </a:rPr>
              <a:t>1) </a:t>
            </a:r>
            <a:r>
              <a:rPr kumimoji="1" lang="zh-CN" altLang="en-US" sz="1800" b="1" dirty="0">
                <a:latin typeface="Times New Roman" pitchFamily="18" charset="0"/>
              </a:rPr>
              <a:t>令 </a:t>
            </a:r>
            <a:r>
              <a:rPr kumimoji="1" lang="en-US" altLang="zh-CN" sz="1800" b="1" i="1" dirty="0">
                <a:latin typeface="Times New Roman" pitchFamily="18" charset="0"/>
              </a:rPr>
              <a:t>n </a:t>
            </a:r>
            <a:r>
              <a:rPr kumimoji="1" lang="zh-CN" altLang="en-US" sz="1800" b="1" dirty="0">
                <a:latin typeface="Times New Roman" pitchFamily="18" charset="0"/>
              </a:rPr>
              <a:t>是 </a:t>
            </a:r>
            <a:r>
              <a:rPr kumimoji="1" lang="en-US" altLang="zh-CN" sz="1800" b="1" i="1" dirty="0">
                <a:latin typeface="Times New Roman" pitchFamily="18" charset="0"/>
              </a:rPr>
              <a:t>w </a:t>
            </a:r>
            <a:r>
              <a:rPr kumimoji="1" lang="zh-CN" altLang="en-US" sz="1800" b="1" dirty="0">
                <a:latin typeface="Times New Roman" pitchFamily="18" charset="0"/>
              </a:rPr>
              <a:t>的长度。</a:t>
            </a:r>
          </a:p>
          <a:p>
            <a:pPr marL="722313" lvl="1" indent="-277813">
              <a:lnSpc>
                <a:spcPct val="115000"/>
              </a:lnSpc>
              <a:spcBef>
                <a:spcPct val="15000"/>
              </a:spcBef>
              <a:tabLst>
                <a:tab pos="987425" algn="l"/>
              </a:tabLst>
            </a:pPr>
            <a:r>
              <a:rPr kumimoji="1" lang="en-US" altLang="zh-CN" sz="1800" b="1" dirty="0">
                <a:latin typeface="Times New Roman" pitchFamily="18" charset="0"/>
              </a:rPr>
              <a:t>2) </a:t>
            </a:r>
            <a:r>
              <a:rPr kumimoji="1" lang="zh-CN" altLang="en-US" sz="1800" b="1" dirty="0">
                <a:latin typeface="Times New Roman" pitchFamily="18" charset="0"/>
              </a:rPr>
              <a:t>利用空间可构造性计算 </a:t>
            </a:r>
            <a:r>
              <a:rPr kumimoji="1" lang="en-US" altLang="zh-CN" sz="1800" b="1" i="1" dirty="0">
                <a:latin typeface="Times New Roman" pitchFamily="18" charset="0"/>
              </a:rPr>
              <a:t>f </a:t>
            </a:r>
            <a:r>
              <a:rPr kumimoji="1" lang="en-US" altLang="zh-CN" sz="1800" b="1" dirty="0">
                <a:latin typeface="Times New Roman" pitchFamily="18" charset="0"/>
              </a:rPr>
              <a:t>(</a:t>
            </a:r>
            <a:r>
              <a:rPr kumimoji="1" lang="en-US" altLang="zh-CN" sz="1800" b="1" i="1" dirty="0">
                <a:latin typeface="Times New Roman" pitchFamily="18" charset="0"/>
              </a:rPr>
              <a:t>n</a:t>
            </a:r>
            <a:r>
              <a:rPr kumimoji="1" lang="en-US" altLang="zh-CN" sz="1800" b="1" dirty="0">
                <a:latin typeface="Times New Roman" pitchFamily="18" charset="0"/>
              </a:rPr>
              <a:t>)</a:t>
            </a:r>
            <a:r>
              <a:rPr kumimoji="1" lang="zh-CN" altLang="en-US" sz="1800" b="1" dirty="0">
                <a:latin typeface="Times New Roman" pitchFamily="18" charset="0"/>
              </a:rPr>
              <a:t>，并划分清楚这么多带空间。</a:t>
            </a:r>
          </a:p>
          <a:p>
            <a:pPr marL="722313" lvl="1" indent="-277813">
              <a:lnSpc>
                <a:spcPct val="115000"/>
              </a:lnSpc>
              <a:spcBef>
                <a:spcPct val="15000"/>
              </a:spcBef>
              <a:tabLst>
                <a:tab pos="987425" algn="l"/>
              </a:tabLst>
            </a:pPr>
            <a:r>
              <a:rPr kumimoji="1" lang="zh-CN" altLang="en-US" sz="1800" b="1" dirty="0">
                <a:latin typeface="Times New Roman" pitchFamily="18" charset="0"/>
              </a:rPr>
              <a:t>	如果后面的步骤企图使用更多的空间，就</a:t>
            </a:r>
            <a:r>
              <a:rPr kumimoji="1" lang="zh-CN" altLang="en-US" sz="1800" b="1" dirty="0">
                <a:solidFill>
                  <a:srgbClr val="0000FF"/>
                </a:solidFill>
                <a:latin typeface="Times New Roman" pitchFamily="18" charset="0"/>
              </a:rPr>
              <a:t>拒绝</a:t>
            </a:r>
            <a:r>
              <a:rPr kumimoji="1" lang="zh-CN" altLang="en-US" sz="1800" b="1" dirty="0">
                <a:latin typeface="Times New Roman" pitchFamily="18" charset="0"/>
              </a:rPr>
              <a:t>。</a:t>
            </a:r>
          </a:p>
          <a:p>
            <a:pPr marL="722313" lvl="1" indent="-277813">
              <a:lnSpc>
                <a:spcPct val="115000"/>
              </a:lnSpc>
              <a:spcBef>
                <a:spcPct val="15000"/>
              </a:spcBef>
              <a:tabLst>
                <a:tab pos="987425" algn="l"/>
              </a:tabLst>
            </a:pPr>
            <a:r>
              <a:rPr kumimoji="1" lang="en-US" altLang="zh-CN" sz="1800" b="1" dirty="0">
                <a:latin typeface="Times New Roman" pitchFamily="18" charset="0"/>
              </a:rPr>
              <a:t>3) </a:t>
            </a:r>
            <a:r>
              <a:rPr kumimoji="1" lang="zh-CN" altLang="en-US" sz="1800" b="1" dirty="0">
                <a:latin typeface="Times New Roman" pitchFamily="18" charset="0"/>
              </a:rPr>
              <a:t>如果 </a:t>
            </a:r>
            <a:r>
              <a:rPr kumimoji="1" lang="en-US" altLang="zh-CN" sz="1800" b="1" i="1" dirty="0">
                <a:latin typeface="Times New Roman" pitchFamily="18" charset="0"/>
              </a:rPr>
              <a:t>w </a:t>
            </a:r>
            <a:r>
              <a:rPr kumimoji="1" lang="zh-CN" altLang="en-US" sz="1800" b="1" dirty="0">
                <a:latin typeface="Times New Roman" pitchFamily="18" charset="0"/>
              </a:rPr>
              <a:t>不是形如 </a:t>
            </a:r>
            <a:r>
              <a:rPr kumimoji="1" lang="en-US" altLang="zh-CN" sz="1800" b="1" dirty="0">
                <a:latin typeface="Times New Roman" pitchFamily="18" charset="0"/>
              </a:rPr>
              <a:t>&lt;</a:t>
            </a:r>
            <a:r>
              <a:rPr kumimoji="1" lang="en-US" altLang="zh-CN" sz="1800" b="1" i="1" dirty="0">
                <a:latin typeface="Times New Roman" pitchFamily="18" charset="0"/>
              </a:rPr>
              <a:t>M</a:t>
            </a:r>
            <a:r>
              <a:rPr kumimoji="1" lang="en-US" altLang="zh-CN" sz="1800" b="1" dirty="0">
                <a:latin typeface="Times New Roman" pitchFamily="18" charset="0"/>
              </a:rPr>
              <a:t>&gt;10</a:t>
            </a:r>
            <a:r>
              <a:rPr kumimoji="1" lang="en-US" altLang="zh-CN" sz="1800" b="1" baseline="30000" dirty="0">
                <a:latin typeface="Times New Roman" pitchFamily="18" charset="0"/>
              </a:rPr>
              <a:t>*</a:t>
            </a:r>
            <a:r>
              <a:rPr kumimoji="1" lang="zh-CN" altLang="en-US" sz="1800" b="1" dirty="0">
                <a:latin typeface="Times New Roman" pitchFamily="18" charset="0"/>
              </a:rPr>
              <a:t>，其中 </a:t>
            </a:r>
            <a:r>
              <a:rPr kumimoji="1" lang="en-US" altLang="zh-CN" sz="1800" b="1" i="1" dirty="0">
                <a:latin typeface="Times New Roman" pitchFamily="18" charset="0"/>
              </a:rPr>
              <a:t>M</a:t>
            </a:r>
            <a:r>
              <a:rPr kumimoji="1" lang="en-US" altLang="zh-CN" sz="1800" b="1" dirty="0">
                <a:latin typeface="Times New Roman" pitchFamily="18" charset="0"/>
              </a:rPr>
              <a:t> </a:t>
            </a:r>
            <a:r>
              <a:rPr kumimoji="1" lang="zh-CN" altLang="en-US" sz="1800" b="1" dirty="0">
                <a:latin typeface="Times New Roman" pitchFamily="18" charset="0"/>
              </a:rPr>
              <a:t>是某个 </a:t>
            </a:r>
            <a:r>
              <a:rPr kumimoji="1" lang="en-US" altLang="zh-CN" sz="1800" b="1" dirty="0">
                <a:latin typeface="Times New Roman" pitchFamily="18" charset="0"/>
              </a:rPr>
              <a:t>TM</a:t>
            </a:r>
            <a:r>
              <a:rPr kumimoji="1" lang="zh-CN" altLang="en-US" sz="1800" b="1" dirty="0">
                <a:latin typeface="Times New Roman" pitchFamily="18" charset="0"/>
              </a:rPr>
              <a:t>，就</a:t>
            </a:r>
            <a:r>
              <a:rPr kumimoji="1" lang="zh-CN" altLang="en-US" sz="1800" b="1" dirty="0">
                <a:solidFill>
                  <a:srgbClr val="0000FF"/>
                </a:solidFill>
                <a:latin typeface="Times New Roman" pitchFamily="18" charset="0"/>
              </a:rPr>
              <a:t>拒绝</a:t>
            </a:r>
            <a:r>
              <a:rPr kumimoji="1" lang="zh-CN" altLang="en-US" sz="1800" b="1" dirty="0">
                <a:latin typeface="Times New Roman" pitchFamily="18" charset="0"/>
              </a:rPr>
              <a:t>。</a:t>
            </a:r>
          </a:p>
          <a:p>
            <a:pPr marL="722313" lvl="1" indent="-277813">
              <a:lnSpc>
                <a:spcPct val="115000"/>
              </a:lnSpc>
              <a:spcBef>
                <a:spcPct val="15000"/>
              </a:spcBef>
              <a:tabLst>
                <a:tab pos="987425" algn="l"/>
              </a:tabLst>
            </a:pPr>
            <a:r>
              <a:rPr kumimoji="1" lang="en-US" altLang="zh-CN" sz="1800" b="1" dirty="0">
                <a:latin typeface="Times New Roman" pitchFamily="18" charset="0"/>
              </a:rPr>
              <a:t>4) </a:t>
            </a:r>
            <a:r>
              <a:rPr kumimoji="1" lang="zh-CN" altLang="en-US" sz="1800" b="1" dirty="0">
                <a:latin typeface="Times New Roman" pitchFamily="18" charset="0"/>
              </a:rPr>
              <a:t>在 </a:t>
            </a:r>
            <a:r>
              <a:rPr kumimoji="1" lang="en-US" altLang="zh-CN" sz="1800" b="1" i="1" dirty="0">
                <a:latin typeface="Times New Roman" pitchFamily="18" charset="0"/>
              </a:rPr>
              <a:t>w </a:t>
            </a:r>
            <a:r>
              <a:rPr kumimoji="1" lang="zh-CN" altLang="en-US" sz="1800" b="1" dirty="0">
                <a:latin typeface="Times New Roman" pitchFamily="18" charset="0"/>
              </a:rPr>
              <a:t>上模拟 </a:t>
            </a:r>
            <a:r>
              <a:rPr kumimoji="1" lang="en-US" altLang="zh-CN" sz="1800" b="1" i="1" dirty="0">
                <a:latin typeface="Times New Roman" pitchFamily="18" charset="0"/>
              </a:rPr>
              <a:t>M</a:t>
            </a:r>
            <a:r>
              <a:rPr kumimoji="1" lang="zh-CN" altLang="en-US" sz="1800" b="1" dirty="0">
                <a:latin typeface="Times New Roman" pitchFamily="18" charset="0"/>
              </a:rPr>
              <a:t>，同时计算模拟过程中使用的步数。如果计数超过 </a:t>
            </a:r>
            <a:r>
              <a:rPr kumimoji="1" lang="en-US" altLang="zh-CN" sz="1800" b="1" dirty="0">
                <a:latin typeface="Times New Roman" pitchFamily="18" charset="0"/>
              </a:rPr>
              <a:t>2</a:t>
            </a:r>
            <a:r>
              <a:rPr kumimoji="1" lang="en-US" altLang="zh-CN" sz="1800" b="1" i="1" baseline="30000" dirty="0">
                <a:latin typeface="Times New Roman" pitchFamily="18" charset="0"/>
              </a:rPr>
              <a:t>f </a:t>
            </a:r>
            <a:r>
              <a:rPr kumimoji="1" lang="en-US" altLang="zh-CN" sz="1800" b="1" baseline="30000" dirty="0">
                <a:latin typeface="Times New Roman" pitchFamily="18" charset="0"/>
              </a:rPr>
              <a:t>(n)</a:t>
            </a:r>
            <a:r>
              <a:rPr kumimoji="1" lang="zh-CN" altLang="en-US" sz="1800" b="1" dirty="0">
                <a:latin typeface="Times New Roman" pitchFamily="18" charset="0"/>
              </a:rPr>
              <a:t>，则</a:t>
            </a:r>
            <a:r>
              <a:rPr kumimoji="1" lang="zh-CN" altLang="en-US" sz="1800" b="1" dirty="0">
                <a:solidFill>
                  <a:srgbClr val="0000FF"/>
                </a:solidFill>
                <a:latin typeface="Times New Roman" pitchFamily="18" charset="0"/>
              </a:rPr>
              <a:t>拒绝</a:t>
            </a:r>
            <a:r>
              <a:rPr kumimoji="1" lang="zh-CN" altLang="en-US" sz="1800" b="1" dirty="0">
                <a:latin typeface="Times New Roman" pitchFamily="18" charset="0"/>
              </a:rPr>
              <a:t>。</a:t>
            </a:r>
          </a:p>
          <a:p>
            <a:pPr marL="722313" lvl="1" indent="-277813">
              <a:lnSpc>
                <a:spcPct val="115000"/>
              </a:lnSpc>
              <a:spcBef>
                <a:spcPct val="15000"/>
              </a:spcBef>
              <a:tabLst>
                <a:tab pos="987425" algn="l"/>
              </a:tabLst>
            </a:pPr>
            <a:r>
              <a:rPr kumimoji="1" lang="en-US" altLang="zh-CN" sz="1800" b="1" dirty="0">
                <a:latin typeface="Times New Roman" pitchFamily="18" charset="0"/>
              </a:rPr>
              <a:t>5) </a:t>
            </a:r>
            <a:r>
              <a:rPr kumimoji="1" lang="zh-CN" altLang="en-US" sz="1800" b="1" dirty="0">
                <a:latin typeface="Times New Roman" pitchFamily="18" charset="0"/>
              </a:rPr>
              <a:t>若 </a:t>
            </a:r>
            <a:r>
              <a:rPr kumimoji="1" lang="en-US" altLang="zh-CN" sz="1800" b="1" i="1" dirty="0">
                <a:latin typeface="Times New Roman" pitchFamily="18" charset="0"/>
              </a:rPr>
              <a:t>M</a:t>
            </a:r>
            <a:r>
              <a:rPr kumimoji="1" lang="en-US" altLang="zh-CN" sz="1800" b="1" dirty="0">
                <a:latin typeface="Times New Roman" pitchFamily="18" charset="0"/>
              </a:rPr>
              <a:t> </a:t>
            </a:r>
            <a:r>
              <a:rPr kumimoji="1" lang="zh-CN" altLang="en-US" sz="1800" b="1" dirty="0">
                <a:latin typeface="Times New Roman" pitchFamily="18" charset="0"/>
              </a:rPr>
              <a:t>接受，则拒绝。若 </a:t>
            </a:r>
            <a:r>
              <a:rPr kumimoji="1" lang="en-US" altLang="zh-CN" sz="1800" b="1" i="1" dirty="0">
                <a:latin typeface="Times New Roman" pitchFamily="18" charset="0"/>
              </a:rPr>
              <a:t>M</a:t>
            </a:r>
            <a:r>
              <a:rPr kumimoji="1" lang="en-US" altLang="zh-CN" sz="1800" b="1" dirty="0">
                <a:latin typeface="Times New Roman" pitchFamily="18" charset="0"/>
              </a:rPr>
              <a:t> </a:t>
            </a:r>
            <a:r>
              <a:rPr kumimoji="1" lang="zh-CN" altLang="en-US" sz="1800" b="1" dirty="0">
                <a:solidFill>
                  <a:srgbClr val="0000FF"/>
                </a:solidFill>
                <a:latin typeface="Times New Roman" pitchFamily="18" charset="0"/>
              </a:rPr>
              <a:t>拒绝</a:t>
            </a:r>
            <a:r>
              <a:rPr kumimoji="1" lang="zh-CN" altLang="en-US" sz="1800" b="1" dirty="0">
                <a:latin typeface="Times New Roman" pitchFamily="18" charset="0"/>
              </a:rPr>
              <a:t>，则</a:t>
            </a:r>
            <a:r>
              <a:rPr kumimoji="1" lang="zh-CN" altLang="en-US" sz="1800" b="1" dirty="0">
                <a:solidFill>
                  <a:srgbClr val="0000FF"/>
                </a:solidFill>
                <a:latin typeface="Times New Roman" pitchFamily="18" charset="0"/>
              </a:rPr>
              <a:t>接受</a:t>
            </a:r>
            <a:r>
              <a:rPr kumimoji="1" lang="zh-CN" altLang="en-US" sz="1800" b="1" dirty="0">
                <a:latin typeface="Times New Roman" pitchFamily="18" charset="0"/>
              </a:rPr>
              <a:t>。</a:t>
            </a:r>
            <a:r>
              <a:rPr kumimoji="1" lang="en-US" altLang="zh-CN" sz="1800" b="1" dirty="0">
                <a:latin typeface="Times New Roman" pitchFamily="18" charset="0"/>
              </a:rPr>
              <a:t>”</a:t>
            </a:r>
            <a:r>
              <a:rPr kumimoji="1" lang="zh-CN" altLang="en-US" sz="1800" b="1" dirty="0">
                <a:solidFill>
                  <a:srgbClr val="FF0000"/>
                </a:solidFill>
                <a:latin typeface="Times New Roman" pitchFamily="18" charset="0"/>
              </a:rPr>
              <a:t>→对角化法</a:t>
            </a:r>
          </a:p>
        </p:txBody>
      </p:sp>
    </p:spTree>
    <p:extLst>
      <p:ext uri="{BB962C8B-B14F-4D97-AF65-F5344CB8AC3E}">
        <p14:creationId xmlns:p14="http://schemas.microsoft.com/office/powerpoint/2010/main" val="2507431389"/>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17" name="Group 3"/>
          <p:cNvGrpSpPr>
            <a:grpSpLocks/>
          </p:cNvGrpSpPr>
          <p:nvPr/>
        </p:nvGrpSpPr>
        <p:grpSpPr bwMode="auto">
          <a:xfrm>
            <a:off x="250825" y="854075"/>
            <a:ext cx="8596313" cy="1116393"/>
            <a:chOff x="158" y="709"/>
            <a:chExt cx="5415" cy="952"/>
          </a:xfrm>
        </p:grpSpPr>
        <p:sp>
          <p:nvSpPr>
            <p:cNvPr id="18" name="AutoShape 4"/>
            <p:cNvSpPr>
              <a:spLocks noChangeArrowheads="1"/>
            </p:cNvSpPr>
            <p:nvPr/>
          </p:nvSpPr>
          <p:spPr bwMode="gray">
            <a:xfrm>
              <a:off x="158" y="709"/>
              <a:ext cx="5415" cy="95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9" name="AutoShape 5"/>
            <p:cNvSpPr>
              <a:spLocks noChangeArrowheads="1"/>
            </p:cNvSpPr>
            <p:nvPr/>
          </p:nvSpPr>
          <p:spPr bwMode="gray">
            <a:xfrm>
              <a:off x="262" y="807"/>
              <a:ext cx="639" cy="618"/>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6"/>
            <p:cNvSpPr txBox="1">
              <a:spLocks noChangeArrowheads="1"/>
            </p:cNvSpPr>
            <p:nvPr/>
          </p:nvSpPr>
          <p:spPr bwMode="gray">
            <a:xfrm>
              <a:off x="181" y="840"/>
              <a:ext cx="800" cy="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8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1800" b="1" dirty="0">
                  <a:solidFill>
                    <a:srgbClr val="0000FF"/>
                  </a:solidFill>
                  <a:effectLst>
                    <a:outerShdw blurRad="38100" dist="38100" dir="2700000" algn="tl">
                      <a:srgbClr val="C0C0C0"/>
                    </a:outerShdw>
                  </a:effectLst>
                  <a:latin typeface="Times New Roman" pitchFamily="18" charset="0"/>
                </a:rPr>
                <a:t>10.3</a:t>
              </a:r>
            </a:p>
          </p:txBody>
        </p:sp>
        <p:sp>
          <p:nvSpPr>
            <p:cNvPr id="21" name="Freeform 7"/>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2" name="Text Box 8"/>
            <p:cNvSpPr txBox="1">
              <a:spLocks noChangeArrowheads="1"/>
            </p:cNvSpPr>
            <p:nvPr/>
          </p:nvSpPr>
          <p:spPr bwMode="gray">
            <a:xfrm>
              <a:off x="1066" y="754"/>
              <a:ext cx="4444"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15000"/>
                </a:spcBef>
              </a:pPr>
              <a:r>
                <a:rPr lang="zh-CN" altLang="en-US" sz="2000" b="1" dirty="0"/>
                <a:t>对于任何空间可构造函数 </a:t>
              </a:r>
              <a:r>
                <a:rPr lang="en-US" altLang="zh-CN" sz="2000" b="1" i="1" dirty="0"/>
                <a:t>f </a:t>
              </a:r>
              <a:r>
                <a:rPr lang="en-US" altLang="zh-CN" sz="2000" b="1" dirty="0"/>
                <a:t>:</a:t>
              </a:r>
              <a:r>
                <a:rPr lang="en-US" altLang="zh-CN" sz="2000" b="1" i="1" dirty="0"/>
                <a:t>N→N</a:t>
              </a:r>
              <a:r>
                <a:rPr lang="zh-CN" altLang="en-US" sz="2000" b="1" dirty="0"/>
                <a:t>，存在语言</a:t>
              </a:r>
              <a:r>
                <a:rPr lang="zh-CN" altLang="en-US" sz="2000" b="1" i="1" dirty="0"/>
                <a:t> </a:t>
              </a:r>
              <a:r>
                <a:rPr lang="en-US" altLang="zh-CN" sz="2000" b="1" i="1" dirty="0"/>
                <a:t>A</a:t>
              </a:r>
              <a:r>
                <a:rPr lang="zh-CN" altLang="en-US" sz="2000" b="1" dirty="0"/>
                <a:t>，在空间 </a:t>
              </a:r>
              <a:r>
                <a:rPr lang="en-US" altLang="zh-CN" sz="2000" b="1" i="1" dirty="0"/>
                <a:t>O</a:t>
              </a:r>
              <a:r>
                <a:rPr lang="en-US" altLang="zh-CN" sz="2000" b="1" dirty="0"/>
                <a:t>(</a:t>
              </a:r>
              <a:r>
                <a:rPr lang="en-US" altLang="zh-CN" sz="2000" b="1" i="1" dirty="0"/>
                <a:t>f</a:t>
              </a:r>
              <a:r>
                <a:rPr lang="en-US" altLang="zh-CN" sz="2000" b="1" dirty="0"/>
                <a:t>(</a:t>
              </a:r>
              <a:r>
                <a:rPr lang="en-US" altLang="zh-CN" sz="2000" b="1" i="1" dirty="0"/>
                <a:t>n</a:t>
              </a:r>
              <a:r>
                <a:rPr lang="en-US" altLang="zh-CN" sz="2000" b="1" dirty="0"/>
                <a:t>)) </a:t>
              </a:r>
              <a:r>
                <a:rPr lang="zh-CN" altLang="en-US" sz="2000" b="1" dirty="0"/>
                <a:t>内可判定，但不能在空间 </a:t>
              </a:r>
              <a:r>
                <a:rPr lang="en-US" altLang="zh-CN" sz="2000" b="1" dirty="0"/>
                <a:t>o(</a:t>
              </a:r>
              <a:r>
                <a:rPr lang="en-US" altLang="zh-CN" sz="2000" b="1" i="1" dirty="0"/>
                <a:t>f </a:t>
              </a:r>
              <a:r>
                <a:rPr lang="en-US" altLang="zh-CN" sz="2000" b="1" dirty="0"/>
                <a:t>(</a:t>
              </a:r>
              <a:r>
                <a:rPr lang="en-US" altLang="zh-CN" sz="2000" b="1" i="1" dirty="0"/>
                <a:t>n</a:t>
              </a:r>
              <a:r>
                <a:rPr lang="en-US" altLang="zh-CN" sz="2000" b="1" dirty="0"/>
                <a:t>)) </a:t>
              </a:r>
              <a:r>
                <a:rPr lang="zh-CN" altLang="en-US" sz="2000" b="1" dirty="0"/>
                <a:t>内可判定。</a:t>
              </a:r>
              <a:r>
                <a:rPr lang="zh-CN" altLang="en-US" sz="2000" dirty="0"/>
                <a:t> </a:t>
              </a:r>
              <a:endParaRPr lang="zh-TW" altLang="en-US" sz="2000" dirty="0"/>
            </a:p>
          </p:txBody>
        </p:sp>
      </p:grpSp>
      <p:sp>
        <p:nvSpPr>
          <p:cNvPr id="23" name="Rectangle 9"/>
          <p:cNvSpPr>
            <a:spLocks noChangeArrowheads="1"/>
          </p:cNvSpPr>
          <p:nvPr/>
        </p:nvSpPr>
        <p:spPr bwMode="auto">
          <a:xfrm>
            <a:off x="227372" y="2307465"/>
            <a:ext cx="9039091" cy="222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265113" indent="-265113">
              <a:lnSpc>
                <a:spcPct val="115000"/>
              </a:lnSpc>
              <a:spcBef>
                <a:spcPct val="15000"/>
              </a:spcBef>
              <a:tabLst>
                <a:tab pos="987425" algn="l"/>
              </a:tabLst>
            </a:pPr>
            <a:r>
              <a:rPr kumimoji="1" lang="en-US" altLang="zh-CN" sz="1600" b="1" dirty="0">
                <a:latin typeface="Times New Roman" pitchFamily="18" charset="0"/>
              </a:rPr>
              <a:t>1</a:t>
            </a:r>
            <a:r>
              <a:rPr kumimoji="1" lang="zh-CN" altLang="en-US" sz="1600" b="1" dirty="0">
                <a:latin typeface="Times New Roman" pitchFamily="18" charset="0"/>
              </a:rPr>
              <a:t>）</a:t>
            </a:r>
            <a:r>
              <a:rPr kumimoji="1" lang="en-US" altLang="zh-CN" sz="1600" b="1" dirty="0">
                <a:latin typeface="Times New Roman" pitchFamily="18" charset="0"/>
              </a:rPr>
              <a:t>B</a:t>
            </a:r>
            <a:r>
              <a:rPr kumimoji="1" lang="zh-CN" altLang="en-US" sz="1600" b="1" dirty="0">
                <a:latin typeface="Times New Roman" pitchFamily="18" charset="0"/>
              </a:rPr>
              <a:t>的每一步都在有限时间内运行，所以</a:t>
            </a:r>
            <a:r>
              <a:rPr kumimoji="1" lang="en-US" altLang="zh-CN" sz="1600" b="1" dirty="0">
                <a:latin typeface="Times New Roman" pitchFamily="18" charset="0"/>
              </a:rPr>
              <a:t>B</a:t>
            </a:r>
            <a:r>
              <a:rPr kumimoji="1" lang="zh-CN" altLang="en-US" sz="1600" b="1" dirty="0">
                <a:latin typeface="Times New Roman" pitchFamily="18" charset="0"/>
              </a:rPr>
              <a:t>是一个判断机，而</a:t>
            </a:r>
            <a:r>
              <a:rPr kumimoji="1" lang="en-US" altLang="zh-CN" sz="1600" b="1" dirty="0">
                <a:latin typeface="Times New Roman" pitchFamily="18" charset="0"/>
              </a:rPr>
              <a:t>A</a:t>
            </a:r>
            <a:r>
              <a:rPr kumimoji="1" lang="zh-CN" altLang="en-US" sz="1600" b="1" dirty="0">
                <a:latin typeface="Times New Roman" pitchFamily="18" charset="0"/>
              </a:rPr>
              <a:t>是</a:t>
            </a:r>
            <a:r>
              <a:rPr kumimoji="1" lang="en-US" altLang="zh-CN" sz="1600" b="1" dirty="0">
                <a:latin typeface="Times New Roman" pitchFamily="18" charset="0"/>
              </a:rPr>
              <a:t>B</a:t>
            </a:r>
            <a:r>
              <a:rPr kumimoji="1" lang="zh-CN" altLang="en-US" sz="1600" b="1" dirty="0">
                <a:latin typeface="Times New Roman" pitchFamily="18" charset="0"/>
              </a:rPr>
              <a:t>判定的语言</a:t>
            </a:r>
            <a:endParaRPr kumimoji="1" lang="en-US" altLang="zh-CN" sz="1600" b="1" dirty="0">
              <a:latin typeface="Times New Roman" pitchFamily="18" charset="0"/>
            </a:endParaRPr>
          </a:p>
          <a:p>
            <a:pPr marL="265113" indent="-265113">
              <a:lnSpc>
                <a:spcPct val="115000"/>
              </a:lnSpc>
              <a:spcBef>
                <a:spcPct val="15000"/>
              </a:spcBef>
              <a:tabLst>
                <a:tab pos="987425" algn="l"/>
              </a:tabLst>
            </a:pPr>
            <a:r>
              <a:rPr kumimoji="1" lang="en-US" altLang="zh-CN" sz="1600" b="1" dirty="0">
                <a:latin typeface="Times New Roman" pitchFamily="18" charset="0"/>
              </a:rPr>
              <a:t>2</a:t>
            </a:r>
            <a:r>
              <a:rPr kumimoji="1" lang="zh-CN" altLang="en-US" sz="1600" b="1" dirty="0">
                <a:latin typeface="Times New Roman" pitchFamily="18" charset="0"/>
              </a:rPr>
              <a:t>）所以</a:t>
            </a:r>
            <a:r>
              <a:rPr kumimoji="1" lang="en-US" altLang="zh-CN" sz="1600" b="1" dirty="0">
                <a:latin typeface="Times New Roman" pitchFamily="18" charset="0"/>
              </a:rPr>
              <a:t>A</a:t>
            </a:r>
            <a:r>
              <a:rPr kumimoji="1" lang="zh-CN" altLang="en-US" sz="1600" b="1" dirty="0">
                <a:latin typeface="Times New Roman" pitchFamily="18" charset="0"/>
              </a:rPr>
              <a:t>在空间</a:t>
            </a:r>
            <a:r>
              <a:rPr kumimoji="1" lang="en-US" altLang="zh-CN" sz="1600" b="1" dirty="0">
                <a:latin typeface="Times New Roman" pitchFamily="18" charset="0"/>
              </a:rPr>
              <a:t>O(f(n))</a:t>
            </a:r>
            <a:r>
              <a:rPr kumimoji="1" lang="zh-CN" altLang="en-US" sz="1600" b="1" dirty="0">
                <a:latin typeface="Times New Roman" pitchFamily="18" charset="0"/>
              </a:rPr>
              <a:t>内可判定。</a:t>
            </a:r>
            <a:endParaRPr kumimoji="1" lang="en-US" altLang="zh-CN" sz="1600" b="1" dirty="0">
              <a:latin typeface="Times New Roman" pitchFamily="18" charset="0"/>
            </a:endParaRPr>
          </a:p>
          <a:p>
            <a:pPr marL="265113" indent="-265113">
              <a:lnSpc>
                <a:spcPct val="115000"/>
              </a:lnSpc>
              <a:spcBef>
                <a:spcPct val="15000"/>
              </a:spcBef>
              <a:tabLst>
                <a:tab pos="987425" algn="l"/>
              </a:tabLst>
            </a:pPr>
            <a:r>
              <a:rPr kumimoji="1" lang="en-US" altLang="zh-CN" sz="1600" b="1" dirty="0">
                <a:latin typeface="Times New Roman" pitchFamily="18" charset="0"/>
              </a:rPr>
              <a:t>3</a:t>
            </a:r>
            <a:r>
              <a:rPr kumimoji="1" lang="zh-CN" altLang="en-US" sz="1600" b="1" dirty="0">
                <a:latin typeface="Times New Roman" pitchFamily="18" charset="0"/>
              </a:rPr>
              <a:t>）假设</a:t>
            </a:r>
            <a:r>
              <a:rPr kumimoji="1" lang="en-US" altLang="zh-CN" sz="1600" b="1" dirty="0">
                <a:latin typeface="Times New Roman" pitchFamily="18" charset="0"/>
              </a:rPr>
              <a:t>A</a:t>
            </a:r>
            <a:r>
              <a:rPr kumimoji="1" lang="zh-CN" altLang="en-US" sz="1600" b="1" dirty="0">
                <a:latin typeface="Times New Roman" pitchFamily="18" charset="0"/>
              </a:rPr>
              <a:t>是</a:t>
            </a:r>
            <a:r>
              <a:rPr kumimoji="1" lang="en-US" altLang="zh-CN" sz="1600" b="1" dirty="0">
                <a:latin typeface="Times New Roman" pitchFamily="18" charset="0"/>
              </a:rPr>
              <a:t>o(f(n))</a:t>
            </a:r>
            <a:r>
              <a:rPr kumimoji="1" lang="zh-CN" altLang="en-US" sz="1600" b="1" dirty="0">
                <a:latin typeface="Times New Roman" pitchFamily="18" charset="0"/>
              </a:rPr>
              <a:t>空间可判定的，所以有图灵机</a:t>
            </a:r>
            <a:r>
              <a:rPr kumimoji="1" lang="en-US" altLang="zh-CN" sz="1600" b="1" dirty="0">
                <a:latin typeface="Times New Roman" pitchFamily="18" charset="0"/>
              </a:rPr>
              <a:t>M</a:t>
            </a:r>
            <a:r>
              <a:rPr kumimoji="1" lang="zh-CN" altLang="en-US" sz="1600" b="1" dirty="0">
                <a:latin typeface="Times New Roman" pitchFamily="18" charset="0"/>
              </a:rPr>
              <a:t>在空间</a:t>
            </a:r>
            <a:r>
              <a:rPr kumimoji="1" lang="en-US" altLang="zh-CN" sz="1600" b="1" dirty="0">
                <a:latin typeface="Times New Roman" pitchFamily="18" charset="0"/>
              </a:rPr>
              <a:t>g(n)</a:t>
            </a:r>
            <a:r>
              <a:rPr kumimoji="1" lang="zh-CN" altLang="en-US" sz="1600" b="1" dirty="0">
                <a:latin typeface="Times New Roman" pitchFamily="18" charset="0"/>
              </a:rPr>
              <a:t>内判定</a:t>
            </a:r>
            <a:r>
              <a:rPr kumimoji="1" lang="en-US" altLang="zh-CN" sz="1600" b="1" dirty="0">
                <a:latin typeface="Times New Roman" pitchFamily="18" charset="0"/>
              </a:rPr>
              <a:t>A</a:t>
            </a:r>
            <a:r>
              <a:rPr kumimoji="1" lang="zh-CN" altLang="en-US" sz="1600" b="1" dirty="0">
                <a:latin typeface="Times New Roman" pitchFamily="18" charset="0"/>
              </a:rPr>
              <a:t>，其中</a:t>
            </a:r>
            <a:r>
              <a:rPr kumimoji="1" lang="en-US" altLang="zh-CN" sz="1600" b="1" dirty="0">
                <a:latin typeface="Times New Roman" pitchFamily="18" charset="0"/>
              </a:rPr>
              <a:t>g(n)=o(f(n))</a:t>
            </a:r>
          </a:p>
          <a:p>
            <a:pPr marL="265113" indent="-265113">
              <a:lnSpc>
                <a:spcPct val="115000"/>
              </a:lnSpc>
              <a:spcBef>
                <a:spcPct val="15000"/>
              </a:spcBef>
              <a:tabLst>
                <a:tab pos="987425" algn="l"/>
              </a:tabLst>
            </a:pPr>
            <a:r>
              <a:rPr kumimoji="1" lang="en-US" altLang="zh-CN" sz="1600" b="1" dirty="0">
                <a:latin typeface="Times New Roman" pitchFamily="18" charset="0"/>
              </a:rPr>
              <a:t>4</a:t>
            </a:r>
            <a:r>
              <a:rPr kumimoji="1" lang="zh-CN" altLang="en-US" sz="1600" b="1" dirty="0">
                <a:latin typeface="Times New Roman" pitchFamily="18" charset="0"/>
              </a:rPr>
              <a:t>）而</a:t>
            </a:r>
            <a:r>
              <a:rPr kumimoji="1" lang="en-US" altLang="zh-CN" sz="1600" b="1" dirty="0">
                <a:latin typeface="Times New Roman" pitchFamily="18" charset="0"/>
              </a:rPr>
              <a:t>B</a:t>
            </a:r>
            <a:r>
              <a:rPr kumimoji="1" lang="zh-CN" altLang="en-US" sz="1600" b="1" dirty="0">
                <a:latin typeface="Times New Roman" pitchFamily="18" charset="0"/>
              </a:rPr>
              <a:t>可以在空间</a:t>
            </a:r>
            <a:r>
              <a:rPr kumimoji="1" lang="en-US" altLang="zh-CN" sz="1600" b="1" dirty="0">
                <a:latin typeface="Times New Roman" pitchFamily="18" charset="0"/>
              </a:rPr>
              <a:t>dg(n)</a:t>
            </a:r>
            <a:r>
              <a:rPr kumimoji="1" lang="zh-CN" altLang="en-US" sz="1600" b="1" dirty="0">
                <a:latin typeface="Times New Roman" pitchFamily="18" charset="0"/>
              </a:rPr>
              <a:t>中模拟</a:t>
            </a:r>
            <a:r>
              <a:rPr kumimoji="1" lang="en-US" altLang="zh-CN" sz="1600" b="1" dirty="0">
                <a:latin typeface="Times New Roman" pitchFamily="18" charset="0"/>
              </a:rPr>
              <a:t>M</a:t>
            </a:r>
            <a:r>
              <a:rPr kumimoji="1" lang="zh-CN" altLang="en-US" sz="1600" b="1" dirty="0">
                <a:latin typeface="Times New Roman" pitchFamily="18" charset="0"/>
              </a:rPr>
              <a:t>，</a:t>
            </a:r>
            <a:r>
              <a:rPr kumimoji="1" lang="en-US" altLang="zh-CN" sz="1600" b="1" dirty="0">
                <a:latin typeface="Times New Roman" pitchFamily="18" charset="0"/>
              </a:rPr>
              <a:t>d</a:t>
            </a:r>
            <a:r>
              <a:rPr kumimoji="1" lang="zh-CN" altLang="en-US" sz="1600" b="1" dirty="0">
                <a:latin typeface="Times New Roman" pitchFamily="18" charset="0"/>
              </a:rPr>
              <a:t>是某个常数，所以存在某个常数</a:t>
            </a:r>
            <a:r>
              <a:rPr kumimoji="1" lang="en-US" altLang="zh-CN" sz="1600" b="1" dirty="0">
                <a:latin typeface="Times New Roman" pitchFamily="18" charset="0"/>
              </a:rPr>
              <a:t>n0</a:t>
            </a:r>
            <a:r>
              <a:rPr kumimoji="1" lang="zh-CN" altLang="en-US" sz="1600" b="1" dirty="0">
                <a:latin typeface="Times New Roman" pitchFamily="18" charset="0"/>
              </a:rPr>
              <a:t>，使得</a:t>
            </a:r>
            <a:r>
              <a:rPr kumimoji="1" lang="en-US" altLang="zh-CN" sz="1600" b="1" dirty="0">
                <a:latin typeface="Times New Roman" pitchFamily="18" charset="0"/>
              </a:rPr>
              <a:t>dg(n)</a:t>
            </a:r>
            <a:r>
              <a:rPr kumimoji="1" lang="zh-CN" altLang="en-US" sz="1600" b="1" dirty="0">
                <a:latin typeface="Times New Roman" pitchFamily="18" charset="0"/>
              </a:rPr>
              <a:t>＜</a:t>
            </a:r>
            <a:r>
              <a:rPr kumimoji="1" lang="en-US" altLang="zh-CN" sz="1600" b="1" dirty="0">
                <a:latin typeface="Times New Roman" pitchFamily="18" charset="0"/>
              </a:rPr>
              <a:t>f(n)</a:t>
            </a:r>
            <a:r>
              <a:rPr kumimoji="1" lang="zh-CN" altLang="en-US" sz="1600" b="1" dirty="0">
                <a:latin typeface="Times New Roman" pitchFamily="18" charset="0"/>
              </a:rPr>
              <a:t>对所有</a:t>
            </a:r>
            <a:r>
              <a:rPr kumimoji="1" lang="en-US" altLang="zh-CN" sz="1600" b="1" dirty="0">
                <a:latin typeface="Times New Roman" pitchFamily="18" charset="0"/>
              </a:rPr>
              <a:t>n</a:t>
            </a:r>
            <a:r>
              <a:rPr kumimoji="1" lang="zh-CN" altLang="en-US" sz="1600" b="1" dirty="0">
                <a:latin typeface="Times New Roman" pitchFamily="18" charset="0"/>
              </a:rPr>
              <a:t>≥</a:t>
            </a:r>
            <a:r>
              <a:rPr kumimoji="1" lang="en-US" altLang="zh-CN" sz="1600" b="1" dirty="0">
                <a:latin typeface="Times New Roman" pitchFamily="18" charset="0"/>
              </a:rPr>
              <a:t>n0</a:t>
            </a:r>
            <a:r>
              <a:rPr kumimoji="1" lang="zh-CN" altLang="en-US" sz="1600" b="1" dirty="0">
                <a:latin typeface="Times New Roman" pitchFamily="18" charset="0"/>
              </a:rPr>
              <a:t>成立</a:t>
            </a:r>
            <a:endParaRPr kumimoji="1" lang="en-US" altLang="zh-CN" sz="1600" b="1" dirty="0">
              <a:latin typeface="Times New Roman" pitchFamily="18" charset="0"/>
            </a:endParaRPr>
          </a:p>
          <a:p>
            <a:pPr marL="265113" indent="-265113">
              <a:lnSpc>
                <a:spcPct val="115000"/>
              </a:lnSpc>
              <a:spcBef>
                <a:spcPct val="15000"/>
              </a:spcBef>
              <a:tabLst>
                <a:tab pos="987425" algn="l"/>
              </a:tabLst>
            </a:pPr>
            <a:r>
              <a:rPr kumimoji="1" lang="en-US" altLang="zh-CN" sz="1600" b="1" dirty="0">
                <a:latin typeface="Times New Roman" pitchFamily="18" charset="0"/>
              </a:rPr>
              <a:t>5</a:t>
            </a:r>
            <a:r>
              <a:rPr kumimoji="1" lang="zh-CN" altLang="en-US" sz="1600" b="1" dirty="0">
                <a:latin typeface="Times New Roman" pitchFamily="18" charset="0"/>
              </a:rPr>
              <a:t>）即只要输入比</a:t>
            </a:r>
            <a:r>
              <a:rPr kumimoji="1" lang="en-US" altLang="zh-CN" sz="1600" b="1" dirty="0">
                <a:latin typeface="Times New Roman" pitchFamily="18" charset="0"/>
              </a:rPr>
              <a:t>n0</a:t>
            </a:r>
            <a:r>
              <a:rPr kumimoji="1" lang="zh-CN" altLang="en-US" sz="1600" b="1" dirty="0">
                <a:latin typeface="Times New Roman" pitchFamily="18" charset="0"/>
              </a:rPr>
              <a:t>长，</a:t>
            </a:r>
            <a:r>
              <a:rPr kumimoji="1" lang="en-US" altLang="zh-CN" sz="1600" b="1" dirty="0">
                <a:latin typeface="Times New Roman" pitchFamily="18" charset="0"/>
              </a:rPr>
              <a:t>B</a:t>
            </a:r>
            <a:r>
              <a:rPr kumimoji="1" lang="zh-CN" altLang="en-US" sz="1600" b="1" dirty="0">
                <a:latin typeface="Times New Roman" pitchFamily="18" charset="0"/>
              </a:rPr>
              <a:t>对</a:t>
            </a:r>
            <a:r>
              <a:rPr kumimoji="1" lang="en-US" altLang="zh-CN" sz="1600" b="1" dirty="0">
                <a:latin typeface="Times New Roman" pitchFamily="18" charset="0"/>
              </a:rPr>
              <a:t>M</a:t>
            </a:r>
            <a:r>
              <a:rPr kumimoji="1" lang="zh-CN" altLang="en-US" sz="1600" b="1" dirty="0">
                <a:latin typeface="Times New Roman" pitchFamily="18" charset="0"/>
              </a:rPr>
              <a:t>的模拟就可以运行完成，所以</a:t>
            </a:r>
            <a:r>
              <a:rPr kumimoji="1" lang="en-US" altLang="zh-CN" sz="1600" b="1" dirty="0">
                <a:latin typeface="Times New Roman" pitchFamily="18" charset="0"/>
              </a:rPr>
              <a:t>B</a:t>
            </a:r>
            <a:r>
              <a:rPr kumimoji="1" lang="zh-CN" altLang="en-US" sz="1600" b="1" dirty="0">
                <a:latin typeface="Times New Roman" pitchFamily="18" charset="0"/>
              </a:rPr>
              <a:t>和</a:t>
            </a:r>
            <a:r>
              <a:rPr kumimoji="1" lang="en-US" altLang="zh-CN" sz="1600" b="1" dirty="0">
                <a:latin typeface="Times New Roman" pitchFamily="18" charset="0"/>
              </a:rPr>
              <a:t>M</a:t>
            </a:r>
            <a:r>
              <a:rPr kumimoji="1" lang="zh-CN" altLang="en-US" sz="1600" b="1" dirty="0">
                <a:latin typeface="Times New Roman" pitchFamily="18" charset="0"/>
              </a:rPr>
              <a:t>在同一输入上判定的结果相反，得</a:t>
            </a:r>
            <a:r>
              <a:rPr kumimoji="1" lang="en-US" altLang="zh-CN" sz="1600" b="1" dirty="0">
                <a:latin typeface="Times New Roman" pitchFamily="18" charset="0"/>
              </a:rPr>
              <a:t>M</a:t>
            </a:r>
            <a:r>
              <a:rPr kumimoji="1" lang="zh-CN" altLang="en-US" sz="1600" b="1" dirty="0">
                <a:latin typeface="Times New Roman" pitchFamily="18" charset="0"/>
              </a:rPr>
              <a:t>不判定</a:t>
            </a:r>
            <a:r>
              <a:rPr kumimoji="1" lang="en-US" altLang="zh-CN" sz="1600" b="1" dirty="0">
                <a:latin typeface="Times New Roman" pitchFamily="18" charset="0"/>
              </a:rPr>
              <a:t>A</a:t>
            </a:r>
            <a:r>
              <a:rPr kumimoji="1" lang="zh-CN" altLang="en-US" sz="1600" b="1" dirty="0">
                <a:latin typeface="Times New Roman" pitchFamily="18" charset="0"/>
              </a:rPr>
              <a:t>，与假设矛盾，所以</a:t>
            </a:r>
            <a:r>
              <a:rPr kumimoji="1" lang="en-US" altLang="zh-CN" sz="1600" b="1" dirty="0">
                <a:latin typeface="Times New Roman" pitchFamily="18" charset="0"/>
              </a:rPr>
              <a:t>A</a:t>
            </a:r>
            <a:r>
              <a:rPr kumimoji="1" lang="zh-CN" altLang="en-US" sz="1600" b="1" dirty="0">
                <a:latin typeface="Times New Roman" pitchFamily="18" charset="0"/>
              </a:rPr>
              <a:t>不是在</a:t>
            </a:r>
            <a:r>
              <a:rPr kumimoji="1" lang="en-US" altLang="zh-CN" sz="1600" b="1" dirty="0">
                <a:latin typeface="Times New Roman" pitchFamily="18" charset="0"/>
              </a:rPr>
              <a:t>o(f(n))</a:t>
            </a:r>
            <a:r>
              <a:rPr kumimoji="1" lang="zh-CN" altLang="en-US" sz="1600" b="1" dirty="0">
                <a:latin typeface="Times New Roman" pitchFamily="18" charset="0"/>
              </a:rPr>
              <a:t>空间内可判定的。</a:t>
            </a:r>
            <a:endParaRPr kumimoji="1" lang="en-US" altLang="zh-CN" sz="1600" b="1" dirty="0">
              <a:latin typeface="Times New Roman" pitchFamily="18" charset="0"/>
            </a:endParaRPr>
          </a:p>
        </p:txBody>
      </p:sp>
    </p:spTree>
    <p:extLst>
      <p:ext uri="{BB962C8B-B14F-4D97-AF65-F5344CB8AC3E}">
        <p14:creationId xmlns:p14="http://schemas.microsoft.com/office/powerpoint/2010/main" val="40631636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15" name="Group 27"/>
          <p:cNvGrpSpPr>
            <a:grpSpLocks/>
          </p:cNvGrpSpPr>
          <p:nvPr/>
        </p:nvGrpSpPr>
        <p:grpSpPr bwMode="auto">
          <a:xfrm>
            <a:off x="250825" y="1125538"/>
            <a:ext cx="8596313" cy="1654175"/>
            <a:chOff x="158" y="709"/>
            <a:chExt cx="5415" cy="1042"/>
          </a:xfrm>
        </p:grpSpPr>
        <p:sp>
          <p:nvSpPr>
            <p:cNvPr id="16" name="AutoShape 3"/>
            <p:cNvSpPr>
              <a:spLocks noChangeArrowheads="1"/>
            </p:cNvSpPr>
            <p:nvPr/>
          </p:nvSpPr>
          <p:spPr bwMode="gray">
            <a:xfrm>
              <a:off x="158" y="709"/>
              <a:ext cx="5415" cy="104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24" name="AutoShape 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5"/>
            <p:cNvSpPr txBox="1">
              <a:spLocks noChangeArrowheads="1"/>
            </p:cNvSpPr>
            <p:nvPr/>
          </p:nvSpPr>
          <p:spPr bwMode="gray">
            <a:xfrm>
              <a:off x="360" y="856"/>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10.4</a:t>
              </a:r>
            </a:p>
          </p:txBody>
        </p:sp>
        <p:sp>
          <p:nvSpPr>
            <p:cNvPr id="26" name="Freeform 6"/>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7" name="Text Box 7"/>
            <p:cNvSpPr txBox="1">
              <a:spLocks noChangeArrowheads="1"/>
            </p:cNvSpPr>
            <p:nvPr/>
          </p:nvSpPr>
          <p:spPr bwMode="gray">
            <a:xfrm>
              <a:off x="1066" y="763"/>
              <a:ext cx="4444" cy="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zh-CN" altLang="en-US" b="1" dirty="0"/>
                <a:t>对于任意两个函数 </a:t>
              </a:r>
              <a:r>
                <a:rPr lang="en-US" altLang="zh-CN" b="1" i="1" dirty="0"/>
                <a:t>f</a:t>
              </a:r>
              <a:r>
                <a:rPr kumimoji="0" lang="en-US" altLang="zh-CN" b="1" baseline="-25000" dirty="0"/>
                <a:t>1</a:t>
              </a:r>
              <a:r>
                <a:rPr lang="zh-CN" altLang="en-US" b="1" dirty="0"/>
                <a:t>、</a:t>
              </a:r>
              <a:r>
                <a:rPr lang="en-US" altLang="zh-CN" b="1" i="1" dirty="0"/>
                <a:t>f</a:t>
              </a:r>
              <a:r>
                <a:rPr kumimoji="0" lang="en-US" altLang="zh-CN" b="1" baseline="-25000" dirty="0"/>
                <a:t>2</a:t>
              </a:r>
              <a:r>
                <a:rPr lang="zh-CN" altLang="en-US" b="1" dirty="0"/>
                <a:t>：</a:t>
              </a:r>
              <a:r>
                <a:rPr lang="en-US" altLang="zh-CN" b="1" i="1" dirty="0"/>
                <a:t>N</a:t>
              </a:r>
              <a:r>
                <a:rPr lang="en-US" altLang="zh-CN" b="1" dirty="0"/>
                <a:t>→</a:t>
              </a:r>
              <a:r>
                <a:rPr lang="en-US" altLang="zh-CN" b="1" i="1" dirty="0"/>
                <a:t>N</a:t>
              </a:r>
              <a:r>
                <a:rPr lang="zh-CN" altLang="en-US" b="1" dirty="0"/>
                <a:t>，其中 </a:t>
              </a:r>
              <a:r>
                <a:rPr lang="en-US" altLang="zh-CN" b="1" i="1" dirty="0"/>
                <a:t>f</a:t>
              </a:r>
              <a:r>
                <a:rPr kumimoji="0" lang="en-US" altLang="zh-CN" b="1" baseline="-25000" dirty="0"/>
                <a:t>1</a:t>
              </a:r>
              <a:r>
                <a:rPr lang="en-US" altLang="zh-CN" b="1" dirty="0"/>
                <a:t>(</a:t>
              </a:r>
              <a:r>
                <a:rPr lang="en-US" altLang="zh-CN" b="1" i="1" dirty="0"/>
                <a:t>n</a:t>
              </a:r>
              <a:r>
                <a:rPr lang="en-US" altLang="zh-CN" b="1" dirty="0"/>
                <a:t>) </a:t>
              </a:r>
              <a:r>
                <a:rPr lang="zh-CN" altLang="en-US" b="1" dirty="0"/>
                <a:t>等于</a:t>
              </a:r>
              <a:r>
                <a:rPr lang="en-US" altLang="zh-CN" b="1" dirty="0"/>
                <a:t>o(</a:t>
              </a:r>
              <a:r>
                <a:rPr lang="en-US" altLang="zh-CN" b="1" i="1" dirty="0"/>
                <a:t>f</a:t>
              </a:r>
              <a:r>
                <a:rPr kumimoji="0" lang="en-US" altLang="zh-CN" b="1" baseline="-25000" dirty="0"/>
                <a:t>2</a:t>
              </a:r>
              <a:r>
                <a:rPr lang="en-US" altLang="zh-CN" b="1" dirty="0"/>
                <a:t>(</a:t>
              </a:r>
              <a:r>
                <a:rPr lang="en-US" altLang="zh-CN" b="1" i="1" dirty="0"/>
                <a:t>n</a:t>
              </a:r>
              <a:r>
                <a:rPr lang="en-US" altLang="zh-CN" b="1" dirty="0"/>
                <a:t>))</a:t>
              </a:r>
              <a:r>
                <a:rPr lang="zh-CN" altLang="en-US" b="1" dirty="0"/>
                <a:t>，</a:t>
              </a:r>
              <a:r>
                <a:rPr lang="en-US" altLang="zh-CN" b="1" i="1" dirty="0"/>
                <a:t>f</a:t>
              </a:r>
              <a:r>
                <a:rPr kumimoji="0" lang="en-US" altLang="zh-CN" b="1" baseline="-25000" dirty="0"/>
                <a:t>2 </a:t>
              </a:r>
              <a:r>
                <a:rPr lang="zh-CN" altLang="en-US" b="1" dirty="0"/>
                <a:t>是空间可构造的，有</a:t>
              </a:r>
            </a:p>
            <a:p>
              <a:pPr algn="ctr">
                <a:lnSpc>
                  <a:spcPct val="115000"/>
                </a:lnSpc>
                <a:spcBef>
                  <a:spcPct val="15000"/>
                </a:spcBef>
              </a:pPr>
              <a:r>
                <a:rPr lang="zh-CN" altLang="en-US" b="1" dirty="0"/>
                <a:t> </a:t>
              </a:r>
              <a:r>
                <a:rPr lang="en-US" altLang="zh-CN" b="1" dirty="0"/>
                <a:t>SPACE(</a:t>
              </a:r>
              <a:r>
                <a:rPr lang="en-US" altLang="zh-CN" b="1" i="1" dirty="0"/>
                <a:t>f</a:t>
              </a:r>
              <a:r>
                <a:rPr kumimoji="0" lang="en-US" altLang="zh-CN" b="1" baseline="-25000" dirty="0"/>
                <a:t>1</a:t>
              </a:r>
              <a:r>
                <a:rPr lang="en-US" altLang="zh-CN" b="1" dirty="0"/>
                <a:t>(</a:t>
              </a:r>
              <a:r>
                <a:rPr lang="en-US" altLang="zh-CN" b="1" i="1" dirty="0"/>
                <a:t>n</a:t>
              </a:r>
              <a:r>
                <a:rPr lang="en-US" altLang="zh-CN" b="1" dirty="0"/>
                <a:t>)) </a:t>
              </a:r>
              <a:r>
                <a:rPr lang="zh-CN" altLang="en-US" b="1" dirty="0"/>
                <a:t>是</a:t>
              </a:r>
              <a:r>
                <a:rPr lang="en-US" altLang="zh-CN" dirty="0"/>
                <a:t> </a:t>
              </a:r>
              <a:r>
                <a:rPr lang="en-US" altLang="zh-CN" b="1" dirty="0"/>
                <a:t>SPACE(</a:t>
              </a:r>
              <a:r>
                <a:rPr lang="en-US" altLang="zh-CN" b="1" i="1" dirty="0"/>
                <a:t>f</a:t>
              </a:r>
              <a:r>
                <a:rPr kumimoji="0" lang="en-US" altLang="zh-CN" b="1" baseline="-25000" dirty="0"/>
                <a:t>2</a:t>
              </a:r>
              <a:r>
                <a:rPr lang="en-US" altLang="zh-CN" b="1" dirty="0"/>
                <a:t>(</a:t>
              </a:r>
              <a:r>
                <a:rPr lang="en-US" altLang="zh-CN" b="1" i="1" dirty="0"/>
                <a:t>n</a:t>
              </a:r>
              <a:r>
                <a:rPr lang="en-US" altLang="zh-CN" b="1" dirty="0"/>
                <a:t>))</a:t>
              </a:r>
              <a:r>
                <a:rPr lang="zh-CN" altLang="en-US" b="1" dirty="0"/>
                <a:t>的真子集。</a:t>
              </a:r>
              <a:r>
                <a:rPr lang="zh-CN" altLang="en-US" sz="1800" dirty="0">
                  <a:latin typeface="Arial" charset="0"/>
                </a:rPr>
                <a:t> </a:t>
              </a:r>
              <a:endParaRPr lang="zh-TW" altLang="en-US" sz="1800" dirty="0">
                <a:latin typeface="Arial" charset="0"/>
              </a:endParaRPr>
            </a:p>
          </p:txBody>
        </p:sp>
      </p:grpSp>
      <p:grpSp>
        <p:nvGrpSpPr>
          <p:cNvPr id="28" name="Group 31"/>
          <p:cNvGrpSpPr>
            <a:grpSpLocks/>
          </p:cNvGrpSpPr>
          <p:nvPr/>
        </p:nvGrpSpPr>
        <p:grpSpPr bwMode="auto">
          <a:xfrm>
            <a:off x="323850" y="3429000"/>
            <a:ext cx="8596313" cy="1368425"/>
            <a:chOff x="204" y="2160"/>
            <a:chExt cx="5415" cy="862"/>
          </a:xfrm>
        </p:grpSpPr>
        <p:sp>
          <p:nvSpPr>
            <p:cNvPr id="29" name="AutoShape 9"/>
            <p:cNvSpPr>
              <a:spLocks noChangeArrowheads="1"/>
            </p:cNvSpPr>
            <p:nvPr/>
          </p:nvSpPr>
          <p:spPr bwMode="gray">
            <a:xfrm>
              <a:off x="204" y="2160"/>
              <a:ext cx="5415" cy="86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30" name="Text Box 12"/>
            <p:cNvSpPr txBox="1">
              <a:spLocks noChangeArrowheads="1"/>
            </p:cNvSpPr>
            <p:nvPr/>
          </p:nvSpPr>
          <p:spPr bwMode="gray">
            <a:xfrm>
              <a:off x="340" y="2341"/>
              <a:ext cx="54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a:solidFill>
                    <a:srgbClr val="0000FF"/>
                  </a:solidFill>
                  <a:effectLst>
                    <a:outerShdw blurRad="38100" dist="38100" dir="2700000" algn="tl">
                      <a:srgbClr val="C0C0C0"/>
                    </a:outerShdw>
                  </a:effectLst>
                  <a:latin typeface="Times New Roman" pitchFamily="18" charset="0"/>
                </a:rPr>
                <a:t>推论</a:t>
              </a:r>
            </a:p>
            <a:p>
              <a:pPr algn="ctr"/>
              <a:r>
                <a:rPr lang="en-US" altLang="zh-CN" sz="2400" b="1">
                  <a:solidFill>
                    <a:srgbClr val="0000FF"/>
                  </a:solidFill>
                  <a:effectLst>
                    <a:outerShdw blurRad="38100" dist="38100" dir="2700000" algn="tl">
                      <a:srgbClr val="C0C0C0"/>
                    </a:outerShdw>
                  </a:effectLst>
                  <a:latin typeface="Times New Roman" pitchFamily="18" charset="0"/>
                </a:rPr>
                <a:t>9.4</a:t>
              </a:r>
            </a:p>
          </p:txBody>
        </p:sp>
        <p:sp>
          <p:nvSpPr>
            <p:cNvPr id="31" name="Text Box 18"/>
            <p:cNvSpPr txBox="1">
              <a:spLocks noChangeArrowheads="1"/>
            </p:cNvSpPr>
            <p:nvPr/>
          </p:nvSpPr>
          <p:spPr bwMode="gray">
            <a:xfrm>
              <a:off x="1020" y="2251"/>
              <a:ext cx="4264"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en-US" altLang="zh-CN" sz="1800" b="1" dirty="0">
                  <a:latin typeface="Arial" charset="0"/>
                </a:rPr>
                <a:t> </a:t>
              </a:r>
              <a:r>
                <a:rPr lang="zh-CN" altLang="en-US" b="1" dirty="0"/>
                <a:t>对于任意两上实数 </a:t>
              </a:r>
              <a:r>
                <a:rPr lang="en-US" altLang="zh-CN" b="1" dirty="0"/>
                <a:t>0 </a:t>
              </a:r>
              <a:r>
                <a:rPr kumimoji="0" lang="en-US" altLang="zh-CN" sz="1800" b="1" dirty="0">
                  <a:latin typeface="Arial" charset="0"/>
                  <a:sym typeface="Symbol" pitchFamily="18" charset="2"/>
                </a:rPr>
                <a:t>≤</a:t>
              </a:r>
              <a:r>
                <a:rPr lang="en-US" altLang="zh-CN" sz="1800" dirty="0">
                  <a:latin typeface="Arial" charset="0"/>
                </a:rPr>
                <a:t> </a:t>
              </a:r>
              <a:r>
                <a:rPr lang="en-US" altLang="zh-CN" b="1" i="1" dirty="0">
                  <a:sym typeface="Symbol" pitchFamily="18" charset="2"/>
                </a:rPr>
                <a:t></a:t>
              </a:r>
              <a:r>
                <a:rPr kumimoji="0" lang="en-US" altLang="zh-CN" b="1" baseline="-25000" dirty="0"/>
                <a:t>1 </a:t>
              </a:r>
              <a:r>
                <a:rPr kumimoji="0" lang="en-US" altLang="zh-CN" b="1" dirty="0"/>
                <a:t>&lt;</a:t>
              </a:r>
              <a:r>
                <a:rPr lang="en-US" altLang="zh-CN" b="1" i="1" dirty="0">
                  <a:sym typeface="Symbol" pitchFamily="18" charset="2"/>
                </a:rPr>
                <a:t></a:t>
              </a:r>
              <a:r>
                <a:rPr kumimoji="0" lang="en-US" altLang="zh-CN" b="1" baseline="-25000" dirty="0"/>
                <a:t>2</a:t>
              </a:r>
              <a:r>
                <a:rPr lang="zh-CN" altLang="en-US" b="1" dirty="0"/>
                <a:t>，有</a:t>
              </a:r>
            </a:p>
            <a:p>
              <a:pPr>
                <a:lnSpc>
                  <a:spcPct val="115000"/>
                </a:lnSpc>
                <a:spcBef>
                  <a:spcPct val="15000"/>
                </a:spcBef>
              </a:pPr>
              <a:r>
                <a:rPr lang="zh-CN" altLang="en-US" b="1" dirty="0"/>
                <a:t>               </a:t>
              </a:r>
              <a:r>
                <a:rPr lang="en-US" altLang="zh-CN" b="1" dirty="0"/>
                <a:t>SPACE(</a:t>
              </a:r>
              <a:r>
                <a:rPr lang="en-US" altLang="zh-CN" b="1" i="1" dirty="0"/>
                <a:t>n</a:t>
              </a:r>
              <a:r>
                <a:rPr lang="en-US" altLang="zh-CN" b="1" baseline="30000" dirty="0">
                  <a:sym typeface="Symbol" pitchFamily="18" charset="2"/>
                </a:rPr>
                <a:t></a:t>
              </a:r>
              <a:r>
                <a:rPr lang="en-US" altLang="zh-CN" b="1" baseline="30000" dirty="0"/>
                <a:t>1</a:t>
              </a:r>
              <a:r>
                <a:rPr lang="en-US" altLang="zh-CN" b="1" dirty="0"/>
                <a:t>) </a:t>
              </a:r>
              <a:r>
                <a:rPr kumimoji="0" lang="zh-CN" altLang="en-US" b="1" dirty="0">
                  <a:latin typeface="Arial" charset="0"/>
                  <a:sym typeface="Symbol" pitchFamily="18" charset="2"/>
                </a:rPr>
                <a:t>是</a:t>
              </a:r>
              <a:r>
                <a:rPr lang="en-US" altLang="zh-CN" b="1" dirty="0"/>
                <a:t> SPACE(</a:t>
              </a:r>
              <a:r>
                <a:rPr lang="en-US" altLang="zh-CN" b="1" i="1" dirty="0"/>
                <a:t>n</a:t>
              </a:r>
              <a:r>
                <a:rPr lang="en-US" altLang="zh-CN" b="1" baseline="30000" dirty="0">
                  <a:sym typeface="Symbol" pitchFamily="18" charset="2"/>
                </a:rPr>
                <a:t></a:t>
              </a:r>
              <a:r>
                <a:rPr lang="en-US" altLang="zh-CN" b="1" baseline="5000" dirty="0"/>
                <a:t>2</a:t>
              </a:r>
              <a:r>
                <a:rPr lang="en-US" altLang="zh-CN" b="1" dirty="0"/>
                <a:t>)</a:t>
              </a:r>
              <a:r>
                <a:rPr lang="zh-CN" altLang="en-US" b="1" dirty="0"/>
                <a:t>的真子集</a:t>
              </a:r>
              <a:endParaRPr lang="zh-TW" altLang="en-US" b="1" dirty="0"/>
            </a:p>
          </p:txBody>
        </p:sp>
        <p:grpSp>
          <p:nvGrpSpPr>
            <p:cNvPr id="32" name="Group 22"/>
            <p:cNvGrpSpPr>
              <a:grpSpLocks/>
            </p:cNvGrpSpPr>
            <p:nvPr/>
          </p:nvGrpSpPr>
          <p:grpSpPr bwMode="auto">
            <a:xfrm>
              <a:off x="295" y="2251"/>
              <a:ext cx="712" cy="682"/>
              <a:chOff x="295" y="2251"/>
              <a:chExt cx="712" cy="682"/>
            </a:xfrm>
          </p:grpSpPr>
          <p:grpSp>
            <p:nvGrpSpPr>
              <p:cNvPr id="33" name="Group 17"/>
              <p:cNvGrpSpPr>
                <a:grpSpLocks/>
              </p:cNvGrpSpPr>
              <p:nvPr/>
            </p:nvGrpSpPr>
            <p:grpSpPr bwMode="auto">
              <a:xfrm>
                <a:off x="295" y="2251"/>
                <a:ext cx="712" cy="682"/>
                <a:chOff x="295" y="2251"/>
                <a:chExt cx="712" cy="682"/>
              </a:xfrm>
            </p:grpSpPr>
            <p:sp>
              <p:nvSpPr>
                <p:cNvPr id="35" name="AutoShape 15"/>
                <p:cNvSpPr>
                  <a:spLocks noChangeArrowheads="1"/>
                </p:cNvSpPr>
                <p:nvPr/>
              </p:nvSpPr>
              <p:spPr bwMode="gray">
                <a:xfrm>
                  <a:off x="295" y="2251"/>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Freeform 16"/>
                <p:cNvSpPr>
                  <a:spLocks/>
                </p:cNvSpPr>
                <p:nvPr/>
              </p:nvSpPr>
              <p:spPr bwMode="gray">
                <a:xfrm>
                  <a:off x="295" y="225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34" name="Text Box 21"/>
              <p:cNvSpPr txBox="1">
                <a:spLocks noChangeArrowheads="1"/>
              </p:cNvSpPr>
              <p:nvPr/>
            </p:nvSpPr>
            <p:spPr bwMode="gray">
              <a:xfrm>
                <a:off x="340" y="2341"/>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10.5</a:t>
                </a:r>
              </a:p>
            </p:txBody>
          </p:sp>
        </p:grpSp>
      </p:grpSp>
    </p:spTree>
    <p:extLst>
      <p:ext uri="{BB962C8B-B14F-4D97-AF65-F5344CB8AC3E}">
        <p14:creationId xmlns:p14="http://schemas.microsoft.com/office/powerpoint/2010/main" val="8472974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mc:AlternateContent xmlns:mc="http://schemas.openxmlformats.org/markup-compatibility/2006" xmlns:a14="http://schemas.microsoft.com/office/drawing/2010/main">
        <mc:Choice Requires="a14">
          <p:sp>
            <p:nvSpPr>
              <p:cNvPr id="23" name="Rectangle 9"/>
              <p:cNvSpPr>
                <a:spLocks noChangeArrowheads="1"/>
              </p:cNvSpPr>
              <p:nvPr/>
            </p:nvSpPr>
            <p:spPr bwMode="auto">
              <a:xfrm>
                <a:off x="179246" y="3548381"/>
                <a:ext cx="9039091"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marL="265113" indent="-265113">
                  <a:lnSpc>
                    <a:spcPct val="115000"/>
                  </a:lnSpc>
                  <a:spcBef>
                    <a:spcPct val="15000"/>
                  </a:spcBef>
                  <a:tabLst>
                    <a:tab pos="987425" algn="l"/>
                  </a:tabLst>
                </a:pPr>
                <a:r>
                  <a:rPr kumimoji="1" lang="en-US" altLang="zh-CN" sz="1600" b="1" dirty="0">
                    <a:latin typeface="Times New Roman" pitchFamily="18" charset="0"/>
                  </a:rPr>
                  <a:t>1</a:t>
                </a:r>
                <a:r>
                  <a:rPr kumimoji="1" lang="zh-CN" altLang="en-US" sz="1600" b="1" dirty="0">
                    <a:latin typeface="Times New Roman" pitchFamily="18" charset="0"/>
                  </a:rPr>
                  <a:t>）对任何自然数</a:t>
                </a:r>
                <a:r>
                  <a:rPr kumimoji="1" lang="en-US" altLang="zh-CN" sz="1600" b="1" dirty="0">
                    <a:latin typeface="Times New Roman" pitchFamily="18" charset="0"/>
                  </a:rPr>
                  <a:t>c</a:t>
                </a:r>
                <a:r>
                  <a:rPr kumimoji="1" lang="zh-CN" altLang="en-US" sz="1600" b="1" dirty="0">
                    <a:latin typeface="Times New Roman" pitchFamily="18" charset="0"/>
                  </a:rPr>
                  <a:t>，函数</a:t>
                </a:r>
                <a14:m>
                  <m:oMath xmlns:m="http://schemas.openxmlformats.org/officeDocument/2006/math">
                    <m:sSup>
                      <m:sSupPr>
                        <m:ctrlPr>
                          <a:rPr kumimoji="1" lang="en-US" altLang="zh-CN" sz="1600" b="1" i="1" smtClean="0">
                            <a:latin typeface="Cambria Math" panose="02040503050406030204" pitchFamily="18" charset="0"/>
                          </a:rPr>
                        </m:ctrlPr>
                      </m:sSupPr>
                      <m:e>
                        <m:r>
                          <a:rPr kumimoji="1" lang="en-US" altLang="zh-CN" sz="1600" b="1" i="1" smtClean="0">
                            <a:latin typeface="Cambria Math"/>
                          </a:rPr>
                          <m:t>𝒏</m:t>
                        </m:r>
                      </m:e>
                      <m:sup>
                        <m:r>
                          <a:rPr kumimoji="1" lang="en-US" altLang="zh-CN" sz="1600" b="1" i="1" smtClean="0">
                            <a:latin typeface="Cambria Math"/>
                          </a:rPr>
                          <m:t>𝒄</m:t>
                        </m:r>
                      </m:sup>
                    </m:sSup>
                  </m:oMath>
                </a14:m>
                <a:r>
                  <a:rPr kumimoji="1" lang="zh-CN" altLang="en-US" sz="1600" b="1" dirty="0">
                    <a:latin typeface="Times New Roman" pitchFamily="18" charset="0"/>
                  </a:rPr>
                  <a:t>是空间可构造的</a:t>
                </a:r>
                <a:endParaRPr kumimoji="1" lang="en-US" altLang="zh-CN" sz="1600" b="1" dirty="0">
                  <a:latin typeface="Times New Roman" pitchFamily="18" charset="0"/>
                </a:endParaRPr>
              </a:p>
              <a:p>
                <a:pPr marL="265113" indent="-265113">
                  <a:lnSpc>
                    <a:spcPct val="115000"/>
                  </a:lnSpc>
                  <a:spcBef>
                    <a:spcPct val="15000"/>
                  </a:spcBef>
                  <a:tabLst>
                    <a:tab pos="987425" algn="l"/>
                  </a:tabLst>
                </a:pPr>
                <a:r>
                  <a:rPr kumimoji="1" lang="en-US" altLang="zh-CN" sz="1600" b="1" dirty="0">
                    <a:latin typeface="Times New Roman" pitchFamily="18" charset="0"/>
                  </a:rPr>
                  <a:t>2</a:t>
                </a:r>
                <a:r>
                  <a:rPr kumimoji="1" lang="zh-CN" altLang="en-US" sz="1600" b="1" dirty="0">
                    <a:latin typeface="Times New Roman" pitchFamily="18" charset="0"/>
                  </a:rPr>
                  <a:t>）所以对任意两个自然数</a:t>
                </a:r>
                <a14:m>
                  <m:oMath xmlns:m="http://schemas.openxmlformats.org/officeDocument/2006/math">
                    <m:sSub>
                      <m:sSubPr>
                        <m:ctrlPr>
                          <a:rPr kumimoji="1" lang="en-US" altLang="zh-CN" sz="1600" b="1" i="1" smtClean="0">
                            <a:latin typeface="Cambria Math" panose="02040503050406030204" pitchFamily="18" charset="0"/>
                          </a:rPr>
                        </m:ctrlPr>
                      </m:sSubPr>
                      <m:e>
                        <m:r>
                          <a:rPr kumimoji="1" lang="en-US" altLang="zh-CN" sz="1600" b="1" i="1" smtClean="0">
                            <a:latin typeface="Cambria Math"/>
                          </a:rPr>
                          <m:t>𝒄</m:t>
                        </m:r>
                      </m:e>
                      <m:sub>
                        <m:r>
                          <a:rPr kumimoji="1" lang="en-US" altLang="zh-CN" sz="1600" b="1" i="1" smtClean="0">
                            <a:latin typeface="Cambria Math"/>
                          </a:rPr>
                          <m:t>𝟏</m:t>
                        </m:r>
                      </m:sub>
                    </m:sSub>
                  </m:oMath>
                </a14:m>
                <a:r>
                  <a:rPr kumimoji="1" lang="zh-CN" altLang="en-US" sz="1600" b="1" dirty="0">
                    <a:latin typeface="Times New Roman" pitchFamily="18" charset="0"/>
                  </a:rPr>
                  <a:t>、</a:t>
                </a:r>
                <a:r>
                  <a:rPr kumimoji="1" lang="en-US" altLang="zh-CN" sz="1600" b="1" dirty="0"/>
                  <a:t> </a:t>
                </a:r>
                <a14:m>
                  <m:oMath xmlns:m="http://schemas.openxmlformats.org/officeDocument/2006/math">
                    <m:sSub>
                      <m:sSubPr>
                        <m:ctrlPr>
                          <a:rPr kumimoji="1" lang="en-US" altLang="zh-CN" sz="1600" b="1" i="1">
                            <a:latin typeface="Cambria Math" panose="02040503050406030204" pitchFamily="18" charset="0"/>
                          </a:rPr>
                        </m:ctrlPr>
                      </m:sSubPr>
                      <m:e>
                        <m:r>
                          <a:rPr kumimoji="1" lang="en-US" altLang="zh-CN" sz="1600" b="1" i="1">
                            <a:latin typeface="Cambria Math"/>
                          </a:rPr>
                          <m:t>𝒄</m:t>
                        </m:r>
                      </m:e>
                      <m:sub>
                        <m:r>
                          <a:rPr kumimoji="1" lang="en-US" altLang="zh-CN" sz="1600" b="1" i="1" smtClean="0">
                            <a:latin typeface="Cambria Math"/>
                          </a:rPr>
                          <m:t>𝟐</m:t>
                        </m:r>
                      </m:sub>
                    </m:sSub>
                  </m:oMath>
                </a14:m>
                <a:r>
                  <a:rPr kumimoji="1" lang="zh-CN" altLang="en-US" sz="1600" b="1" dirty="0">
                    <a:latin typeface="Times New Roman" pitchFamily="18" charset="0"/>
                  </a:rPr>
                  <a:t>，都有</a:t>
                </a:r>
                <a:r>
                  <a:rPr kumimoji="1" lang="en-US" altLang="zh-CN" sz="1600" b="1" dirty="0">
                    <a:latin typeface="Times New Roman" pitchFamily="18" charset="0"/>
                  </a:rPr>
                  <a:t>SPACE(</a:t>
                </a:r>
                <a14:m>
                  <m:oMath xmlns:m="http://schemas.openxmlformats.org/officeDocument/2006/math">
                    <m:sSup>
                      <m:sSupPr>
                        <m:ctrlPr>
                          <a:rPr kumimoji="1" lang="en-US" altLang="zh-CN" sz="1600" b="1" i="1" smtClean="0">
                            <a:latin typeface="Cambria Math" panose="02040503050406030204" pitchFamily="18" charset="0"/>
                          </a:rPr>
                        </m:ctrlPr>
                      </m:sSupPr>
                      <m:e>
                        <m:r>
                          <a:rPr kumimoji="1" lang="en-US" altLang="zh-CN" sz="1600" b="1" i="1" smtClean="0">
                            <a:latin typeface="Cambria Math"/>
                          </a:rPr>
                          <m:t>𝒏</m:t>
                        </m:r>
                      </m:e>
                      <m:sup>
                        <m:sSub>
                          <m:sSubPr>
                            <m:ctrlPr>
                              <a:rPr kumimoji="1" lang="en-US" altLang="zh-CN" sz="1600" b="1" i="1" smtClean="0">
                                <a:latin typeface="Cambria Math" panose="02040503050406030204" pitchFamily="18" charset="0"/>
                              </a:rPr>
                            </m:ctrlPr>
                          </m:sSubPr>
                          <m:e>
                            <m:r>
                              <a:rPr kumimoji="1" lang="en-US" altLang="zh-CN" sz="1600" b="1" i="1" smtClean="0">
                                <a:latin typeface="Cambria Math"/>
                              </a:rPr>
                              <m:t>𝒄</m:t>
                            </m:r>
                          </m:e>
                          <m:sub>
                            <m:r>
                              <a:rPr kumimoji="1" lang="en-US" altLang="zh-CN" sz="1600" b="1" i="1" smtClean="0">
                                <a:latin typeface="Cambria Math"/>
                              </a:rPr>
                              <m:t>𝟏</m:t>
                            </m:r>
                          </m:sub>
                        </m:sSub>
                      </m:sup>
                    </m:sSup>
                  </m:oMath>
                </a14:m>
                <a:r>
                  <a:rPr kumimoji="1" lang="en-US" altLang="zh-CN" sz="1600" b="1" dirty="0">
                    <a:latin typeface="Times New Roman" pitchFamily="18" charset="0"/>
                  </a:rPr>
                  <a:t>)</a:t>
                </a:r>
                <a14:m>
                  <m:oMath xmlns:m="http://schemas.openxmlformats.org/officeDocument/2006/math">
                    <m:r>
                      <m:rPr>
                        <m:nor/>
                      </m:rPr>
                      <a:rPr lang="zh-CN" altLang="en-US" sz="1600"/>
                      <m:t>⫋</m:t>
                    </m:r>
                  </m:oMath>
                </a14:m>
                <a:r>
                  <a:rPr kumimoji="1" lang="en-US" altLang="zh-CN" sz="1600" b="1" dirty="0">
                    <a:latin typeface="Times New Roman" pitchFamily="18" charset="0"/>
                  </a:rPr>
                  <a:t> SPACE(</a:t>
                </a:r>
                <a14:m>
                  <m:oMath xmlns:m="http://schemas.openxmlformats.org/officeDocument/2006/math">
                    <m:sSup>
                      <m:sSupPr>
                        <m:ctrlPr>
                          <a:rPr kumimoji="1" lang="en-US" altLang="zh-CN" sz="1600" b="1" i="1">
                            <a:latin typeface="Cambria Math" panose="02040503050406030204" pitchFamily="18" charset="0"/>
                          </a:rPr>
                        </m:ctrlPr>
                      </m:sSupPr>
                      <m:e>
                        <m:r>
                          <a:rPr kumimoji="1" lang="en-US" altLang="zh-CN" sz="1600" b="1" i="1">
                            <a:latin typeface="Cambria Math"/>
                          </a:rPr>
                          <m:t>𝒏</m:t>
                        </m:r>
                      </m:e>
                      <m:sup>
                        <m:sSub>
                          <m:sSubPr>
                            <m:ctrlPr>
                              <a:rPr kumimoji="1" lang="en-US" altLang="zh-CN" sz="1600" b="1" i="1">
                                <a:latin typeface="Cambria Math" panose="02040503050406030204" pitchFamily="18" charset="0"/>
                              </a:rPr>
                            </m:ctrlPr>
                          </m:sSubPr>
                          <m:e>
                            <m:r>
                              <a:rPr kumimoji="1" lang="en-US" altLang="zh-CN" sz="1600" b="1" i="1">
                                <a:latin typeface="Cambria Math"/>
                              </a:rPr>
                              <m:t>𝒄</m:t>
                            </m:r>
                          </m:e>
                          <m:sub>
                            <m:r>
                              <a:rPr kumimoji="1" lang="en-US" altLang="zh-CN" sz="1600" b="1" i="1" smtClean="0">
                                <a:latin typeface="Cambria Math"/>
                              </a:rPr>
                              <m:t>𝟐</m:t>
                            </m:r>
                          </m:sub>
                        </m:sSub>
                      </m:sup>
                    </m:sSup>
                  </m:oMath>
                </a14:m>
                <a:r>
                  <a:rPr kumimoji="1" lang="en-US" altLang="zh-CN" sz="1600" b="1" dirty="0">
                    <a:latin typeface="Times New Roman" pitchFamily="18" charset="0"/>
                  </a:rPr>
                  <a:t>)</a:t>
                </a:r>
              </a:p>
              <a:p>
                <a:pPr marL="265113" indent="-265113">
                  <a:lnSpc>
                    <a:spcPct val="115000"/>
                  </a:lnSpc>
                  <a:spcBef>
                    <a:spcPct val="15000"/>
                  </a:spcBef>
                  <a:tabLst>
                    <a:tab pos="987425" algn="l"/>
                  </a:tabLst>
                </a:pPr>
                <a:r>
                  <a:rPr kumimoji="1" lang="en-US" altLang="zh-CN" sz="1600" b="1" dirty="0">
                    <a:latin typeface="Times New Roman" pitchFamily="18" charset="0"/>
                  </a:rPr>
                  <a:t>3</a:t>
                </a:r>
                <a:r>
                  <a:rPr kumimoji="1" lang="zh-CN" altLang="en-US" sz="1600" b="1" dirty="0">
                    <a:latin typeface="Times New Roman" pitchFamily="18" charset="0"/>
                  </a:rPr>
                  <a:t>）同理可推导推论</a:t>
                </a:r>
                <a:r>
                  <a:rPr kumimoji="1" lang="en-US" altLang="zh-CN" sz="1600" b="1" dirty="0">
                    <a:latin typeface="Times New Roman" pitchFamily="18" charset="0"/>
                  </a:rPr>
                  <a:t>10.5</a:t>
                </a:r>
                <a:r>
                  <a:rPr kumimoji="1" lang="zh-CN" altLang="en-US" sz="1600" b="1" dirty="0">
                    <a:latin typeface="Times New Roman" pitchFamily="18" charset="0"/>
                  </a:rPr>
                  <a:t>，它表明在多项式空间（</a:t>
                </a:r>
                <a:r>
                  <a:rPr kumimoji="1" lang="en-US" altLang="zh-CN" sz="1600" b="1" dirty="0">
                    <a:latin typeface="Times New Roman" pitchFamily="18" charset="0"/>
                  </a:rPr>
                  <a:t>PSPACE</a:t>
                </a:r>
                <a:r>
                  <a:rPr kumimoji="1" lang="zh-CN" altLang="en-US" sz="1600" b="1" dirty="0">
                    <a:latin typeface="Times New Roman" pitchFamily="18" charset="0"/>
                  </a:rPr>
                  <a:t>）类中</a:t>
                </a:r>
                <a:r>
                  <a:rPr kumimoji="1" lang="zh-CN" altLang="en-US" sz="1600" b="1" dirty="0">
                    <a:solidFill>
                      <a:srgbClr val="FF0000"/>
                    </a:solidFill>
                    <a:latin typeface="Times New Roman" pitchFamily="18" charset="0"/>
                  </a:rPr>
                  <a:t>存在一个良好的层次结构</a:t>
                </a:r>
                <a:endParaRPr kumimoji="1" lang="en-US" altLang="zh-CN" sz="1600" b="1" dirty="0">
                  <a:solidFill>
                    <a:srgbClr val="FF0000"/>
                  </a:solidFill>
                  <a:latin typeface="Times New Roman" pitchFamily="18" charset="0"/>
                </a:endParaRPr>
              </a:p>
            </p:txBody>
          </p:sp>
        </mc:Choice>
        <mc:Fallback xmlns="">
          <p:sp>
            <p:nvSpPr>
              <p:cNvPr id="23" name="Rectangle 9"/>
              <p:cNvSpPr>
                <a:spLocks noRot="1" noChangeAspect="1" noMove="1" noResize="1" noEditPoints="1" noAdjustHandles="1" noChangeArrowheads="1" noChangeShapeType="1" noTextEdit="1"/>
              </p:cNvSpPr>
              <p:nvPr/>
            </p:nvSpPr>
            <p:spPr bwMode="auto">
              <a:xfrm>
                <a:off x="179246" y="3548381"/>
                <a:ext cx="9039091" cy="1015663"/>
              </a:xfrm>
              <a:prstGeom prst="rect">
                <a:avLst/>
              </a:prstGeom>
              <a:blipFill rotWithShape="1">
                <a:blip r:embed="rId4"/>
                <a:stretch>
                  <a:fillRect l="-337" b="-5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7" name="Group 27"/>
          <p:cNvGrpSpPr>
            <a:grpSpLocks/>
          </p:cNvGrpSpPr>
          <p:nvPr/>
        </p:nvGrpSpPr>
        <p:grpSpPr bwMode="auto">
          <a:xfrm>
            <a:off x="250825" y="842768"/>
            <a:ext cx="8596313" cy="1174750"/>
            <a:chOff x="158" y="709"/>
            <a:chExt cx="5415" cy="740"/>
          </a:xfrm>
        </p:grpSpPr>
        <p:sp>
          <p:nvSpPr>
            <p:cNvPr id="38" name="AutoShape 3"/>
            <p:cNvSpPr>
              <a:spLocks noChangeArrowheads="1"/>
            </p:cNvSpPr>
            <p:nvPr/>
          </p:nvSpPr>
          <p:spPr bwMode="gray">
            <a:xfrm>
              <a:off x="158" y="709"/>
              <a:ext cx="5415" cy="740"/>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39" name="AutoShape 4"/>
            <p:cNvSpPr>
              <a:spLocks noChangeArrowheads="1"/>
            </p:cNvSpPr>
            <p:nvPr/>
          </p:nvSpPr>
          <p:spPr bwMode="gray">
            <a:xfrm>
              <a:off x="274" y="801"/>
              <a:ext cx="575" cy="501"/>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5"/>
            <p:cNvSpPr txBox="1">
              <a:spLocks noChangeArrowheads="1"/>
            </p:cNvSpPr>
            <p:nvPr/>
          </p:nvSpPr>
          <p:spPr bwMode="gray">
            <a:xfrm>
              <a:off x="274" y="848"/>
              <a:ext cx="54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1800" b="1" dirty="0">
                  <a:solidFill>
                    <a:srgbClr val="0000FF"/>
                  </a:solidFill>
                  <a:effectLst>
                    <a:outerShdw blurRad="38100" dist="38100" dir="2700000" algn="tl">
                      <a:srgbClr val="C0C0C0"/>
                    </a:outerShdw>
                  </a:effectLst>
                  <a:latin typeface="Times New Roman" pitchFamily="18" charset="0"/>
                </a:rPr>
                <a:t>10.4</a:t>
              </a:r>
            </a:p>
          </p:txBody>
        </p:sp>
        <p:sp>
          <p:nvSpPr>
            <p:cNvPr id="41" name="Freeform 6"/>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2" name="Text Box 7"/>
            <p:cNvSpPr txBox="1">
              <a:spLocks noChangeArrowheads="1"/>
            </p:cNvSpPr>
            <p:nvPr/>
          </p:nvSpPr>
          <p:spPr bwMode="gray">
            <a:xfrm>
              <a:off x="1066" y="763"/>
              <a:ext cx="4444" cy="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zh-CN" altLang="en-US" sz="1800" b="1" dirty="0"/>
                <a:t>对于任意两个函数 </a:t>
              </a:r>
              <a:r>
                <a:rPr lang="en-US" altLang="zh-CN" sz="1800" b="1" i="1" dirty="0"/>
                <a:t>f</a:t>
              </a:r>
              <a:r>
                <a:rPr kumimoji="0" lang="en-US" altLang="zh-CN" sz="1800" b="1" baseline="-25000" dirty="0"/>
                <a:t>1</a:t>
              </a:r>
              <a:r>
                <a:rPr lang="zh-CN" altLang="en-US" sz="1800" b="1" dirty="0"/>
                <a:t>、</a:t>
              </a:r>
              <a:r>
                <a:rPr lang="en-US" altLang="zh-CN" sz="1800" b="1" i="1" dirty="0"/>
                <a:t>f</a:t>
              </a:r>
              <a:r>
                <a:rPr kumimoji="0" lang="en-US" altLang="zh-CN" sz="1800" b="1" baseline="-25000" dirty="0"/>
                <a:t>2</a:t>
              </a:r>
              <a:r>
                <a:rPr lang="zh-CN" altLang="en-US" sz="1800" b="1" dirty="0"/>
                <a:t>：</a:t>
              </a:r>
              <a:r>
                <a:rPr lang="en-US" altLang="zh-CN" sz="1800" b="1" i="1" dirty="0"/>
                <a:t>N</a:t>
              </a:r>
              <a:r>
                <a:rPr lang="en-US" altLang="zh-CN" sz="1800" b="1" dirty="0"/>
                <a:t>→</a:t>
              </a:r>
              <a:r>
                <a:rPr lang="en-US" altLang="zh-CN" sz="1800" b="1" i="1" dirty="0"/>
                <a:t>N</a:t>
              </a:r>
              <a:r>
                <a:rPr lang="zh-CN" altLang="en-US" sz="1800" b="1" dirty="0"/>
                <a:t>，其中 </a:t>
              </a:r>
              <a:r>
                <a:rPr lang="en-US" altLang="zh-CN" sz="1800" b="1" i="1" dirty="0"/>
                <a:t>f</a:t>
              </a:r>
              <a:r>
                <a:rPr kumimoji="0" lang="en-US" altLang="zh-CN" sz="1800" b="1" baseline="-25000" dirty="0"/>
                <a:t>1</a:t>
              </a:r>
              <a:r>
                <a:rPr lang="en-US" altLang="zh-CN" sz="1800" b="1" dirty="0"/>
                <a:t>(</a:t>
              </a:r>
              <a:r>
                <a:rPr lang="en-US" altLang="zh-CN" sz="1800" b="1" i="1" dirty="0"/>
                <a:t>n</a:t>
              </a:r>
              <a:r>
                <a:rPr lang="en-US" altLang="zh-CN" sz="1800" b="1" dirty="0"/>
                <a:t>) </a:t>
              </a:r>
              <a:r>
                <a:rPr lang="zh-CN" altLang="en-US" sz="1800" b="1" dirty="0"/>
                <a:t>等于</a:t>
              </a:r>
              <a:r>
                <a:rPr lang="en-US" altLang="zh-CN" sz="1800" b="1" dirty="0"/>
                <a:t>o(</a:t>
              </a:r>
              <a:r>
                <a:rPr lang="en-US" altLang="zh-CN" sz="1800" b="1" i="1" dirty="0"/>
                <a:t>f</a:t>
              </a:r>
              <a:r>
                <a:rPr kumimoji="0" lang="en-US" altLang="zh-CN" sz="1800" b="1" baseline="-25000" dirty="0"/>
                <a:t>2</a:t>
              </a:r>
              <a:r>
                <a:rPr lang="en-US" altLang="zh-CN" sz="1800" b="1" dirty="0"/>
                <a:t>(</a:t>
              </a:r>
              <a:r>
                <a:rPr lang="en-US" altLang="zh-CN" sz="1800" b="1" i="1" dirty="0"/>
                <a:t>n</a:t>
              </a:r>
              <a:r>
                <a:rPr lang="en-US" altLang="zh-CN" sz="1800" b="1" dirty="0"/>
                <a:t>))</a:t>
              </a:r>
              <a:r>
                <a:rPr lang="zh-CN" altLang="en-US" sz="1800" b="1" dirty="0"/>
                <a:t>，</a:t>
              </a:r>
              <a:r>
                <a:rPr lang="en-US" altLang="zh-CN" sz="1800" b="1" i="1" dirty="0"/>
                <a:t>f</a:t>
              </a:r>
              <a:r>
                <a:rPr kumimoji="0" lang="en-US" altLang="zh-CN" sz="1800" b="1" baseline="-25000" dirty="0"/>
                <a:t>2 </a:t>
              </a:r>
              <a:r>
                <a:rPr lang="zh-CN" altLang="en-US" sz="1800" b="1" dirty="0"/>
                <a:t>是空间可构造的，有</a:t>
              </a:r>
            </a:p>
            <a:p>
              <a:pPr algn="ctr">
                <a:lnSpc>
                  <a:spcPct val="115000"/>
                </a:lnSpc>
                <a:spcBef>
                  <a:spcPct val="15000"/>
                </a:spcBef>
              </a:pPr>
              <a:r>
                <a:rPr lang="zh-CN" altLang="en-US" sz="1800" b="1" dirty="0"/>
                <a:t> </a:t>
              </a:r>
              <a:r>
                <a:rPr lang="en-US" altLang="zh-CN" sz="1800" b="1" dirty="0"/>
                <a:t>SPACE(</a:t>
              </a:r>
              <a:r>
                <a:rPr lang="en-US" altLang="zh-CN" sz="1800" b="1" i="1" dirty="0"/>
                <a:t>f</a:t>
              </a:r>
              <a:r>
                <a:rPr kumimoji="0" lang="en-US" altLang="zh-CN" sz="1800" b="1" baseline="-25000" dirty="0"/>
                <a:t>1</a:t>
              </a:r>
              <a:r>
                <a:rPr lang="en-US" altLang="zh-CN" sz="1800" b="1" dirty="0"/>
                <a:t>(</a:t>
              </a:r>
              <a:r>
                <a:rPr lang="en-US" altLang="zh-CN" sz="1800" b="1" i="1" dirty="0"/>
                <a:t>n</a:t>
              </a:r>
              <a:r>
                <a:rPr lang="en-US" altLang="zh-CN" sz="1800" b="1" dirty="0"/>
                <a:t>)) </a:t>
              </a:r>
              <a:r>
                <a:rPr lang="zh-CN" altLang="en-US" sz="1800" b="1" dirty="0"/>
                <a:t>是</a:t>
              </a:r>
              <a:r>
                <a:rPr lang="en-US" altLang="zh-CN" sz="1800" dirty="0"/>
                <a:t> </a:t>
              </a:r>
              <a:r>
                <a:rPr lang="en-US" altLang="zh-CN" sz="1800" b="1" dirty="0"/>
                <a:t>SPACE(</a:t>
              </a:r>
              <a:r>
                <a:rPr lang="en-US" altLang="zh-CN" sz="1800" b="1" i="1" dirty="0"/>
                <a:t>f</a:t>
              </a:r>
              <a:r>
                <a:rPr kumimoji="0" lang="en-US" altLang="zh-CN" sz="1800" b="1" baseline="-25000" dirty="0"/>
                <a:t>2</a:t>
              </a:r>
              <a:r>
                <a:rPr lang="en-US" altLang="zh-CN" sz="1800" b="1" dirty="0"/>
                <a:t>(</a:t>
              </a:r>
              <a:r>
                <a:rPr lang="en-US" altLang="zh-CN" sz="1800" b="1" i="1" dirty="0"/>
                <a:t>n</a:t>
              </a:r>
              <a:r>
                <a:rPr lang="en-US" altLang="zh-CN" sz="1800" b="1" dirty="0"/>
                <a:t>))</a:t>
              </a:r>
              <a:r>
                <a:rPr lang="zh-CN" altLang="en-US" sz="1800" b="1" dirty="0"/>
                <a:t>的真子集。</a:t>
              </a:r>
              <a:r>
                <a:rPr lang="zh-CN" altLang="en-US" sz="1400" dirty="0">
                  <a:latin typeface="Arial" charset="0"/>
                </a:rPr>
                <a:t> </a:t>
              </a:r>
              <a:endParaRPr lang="zh-TW" altLang="en-US" sz="1400" dirty="0">
                <a:latin typeface="Arial" charset="0"/>
              </a:endParaRPr>
            </a:p>
          </p:txBody>
        </p:sp>
      </p:grpSp>
      <p:grpSp>
        <p:nvGrpSpPr>
          <p:cNvPr id="43" name="Group 31"/>
          <p:cNvGrpSpPr>
            <a:grpSpLocks/>
          </p:cNvGrpSpPr>
          <p:nvPr/>
        </p:nvGrpSpPr>
        <p:grpSpPr bwMode="auto">
          <a:xfrm>
            <a:off x="250825" y="2205038"/>
            <a:ext cx="8596313" cy="1102958"/>
            <a:chOff x="204" y="2160"/>
            <a:chExt cx="5415" cy="660"/>
          </a:xfrm>
        </p:grpSpPr>
        <p:sp>
          <p:nvSpPr>
            <p:cNvPr id="44" name="AutoShape 9"/>
            <p:cNvSpPr>
              <a:spLocks noChangeArrowheads="1"/>
            </p:cNvSpPr>
            <p:nvPr/>
          </p:nvSpPr>
          <p:spPr bwMode="gray">
            <a:xfrm>
              <a:off x="204" y="2160"/>
              <a:ext cx="5415" cy="660"/>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46" name="Text Box 18"/>
            <p:cNvSpPr txBox="1">
              <a:spLocks noChangeArrowheads="1"/>
            </p:cNvSpPr>
            <p:nvPr/>
          </p:nvSpPr>
          <p:spPr bwMode="gray">
            <a:xfrm>
              <a:off x="1020" y="2251"/>
              <a:ext cx="4264"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en-US" altLang="zh-CN" sz="1400" b="1" dirty="0">
                  <a:latin typeface="Arial" charset="0"/>
                </a:rPr>
                <a:t> </a:t>
              </a:r>
              <a:r>
                <a:rPr lang="zh-CN" altLang="en-US" sz="1800" b="1" dirty="0"/>
                <a:t>对于任意两上实数 </a:t>
              </a:r>
              <a:r>
                <a:rPr lang="en-US" altLang="zh-CN" sz="1800" b="1" dirty="0"/>
                <a:t>0 </a:t>
              </a:r>
              <a:r>
                <a:rPr kumimoji="0" lang="en-US" altLang="zh-CN" sz="1400" b="1" dirty="0">
                  <a:latin typeface="Arial" charset="0"/>
                  <a:sym typeface="Symbol" pitchFamily="18" charset="2"/>
                </a:rPr>
                <a:t>≤</a:t>
              </a:r>
              <a:r>
                <a:rPr lang="en-US" altLang="zh-CN" sz="1400" dirty="0">
                  <a:latin typeface="Arial" charset="0"/>
                </a:rPr>
                <a:t> </a:t>
              </a:r>
              <a:r>
                <a:rPr lang="en-US" altLang="zh-CN" sz="1800" b="1" i="1" dirty="0">
                  <a:sym typeface="Symbol" pitchFamily="18" charset="2"/>
                </a:rPr>
                <a:t></a:t>
              </a:r>
              <a:r>
                <a:rPr kumimoji="0" lang="en-US" altLang="zh-CN" sz="1800" b="1" baseline="-25000" dirty="0"/>
                <a:t>1 </a:t>
              </a:r>
              <a:r>
                <a:rPr kumimoji="0" lang="en-US" altLang="zh-CN" sz="1800" b="1" dirty="0"/>
                <a:t>&lt;</a:t>
              </a:r>
              <a:r>
                <a:rPr lang="en-US" altLang="zh-CN" sz="1800" b="1" i="1" dirty="0">
                  <a:sym typeface="Symbol" pitchFamily="18" charset="2"/>
                </a:rPr>
                <a:t></a:t>
              </a:r>
              <a:r>
                <a:rPr kumimoji="0" lang="en-US" altLang="zh-CN" sz="1800" b="1" baseline="-25000" dirty="0"/>
                <a:t>2</a:t>
              </a:r>
              <a:r>
                <a:rPr lang="zh-CN" altLang="en-US" sz="1800" b="1" dirty="0"/>
                <a:t>，有</a:t>
              </a:r>
            </a:p>
            <a:p>
              <a:pPr>
                <a:lnSpc>
                  <a:spcPct val="115000"/>
                </a:lnSpc>
                <a:spcBef>
                  <a:spcPct val="15000"/>
                </a:spcBef>
              </a:pPr>
              <a:r>
                <a:rPr lang="zh-CN" altLang="en-US" sz="1800" b="1" dirty="0"/>
                <a:t>               </a:t>
              </a:r>
              <a:r>
                <a:rPr lang="en-US" altLang="zh-CN" sz="1800" b="1" dirty="0"/>
                <a:t>SPACE(</a:t>
              </a:r>
              <a:r>
                <a:rPr lang="en-US" altLang="zh-CN" sz="1800" b="1" i="1" dirty="0"/>
                <a:t>n</a:t>
              </a:r>
              <a:r>
                <a:rPr lang="en-US" altLang="zh-CN" sz="1800" b="1" baseline="30000" dirty="0">
                  <a:sym typeface="Symbol" pitchFamily="18" charset="2"/>
                </a:rPr>
                <a:t></a:t>
              </a:r>
              <a:r>
                <a:rPr lang="en-US" altLang="zh-CN" sz="1800" b="1" baseline="30000" dirty="0"/>
                <a:t>1</a:t>
              </a:r>
              <a:r>
                <a:rPr lang="en-US" altLang="zh-CN" sz="1800" b="1" dirty="0"/>
                <a:t>) </a:t>
              </a:r>
              <a:r>
                <a:rPr kumimoji="0" lang="zh-CN" altLang="en-US" sz="1800" b="1" dirty="0">
                  <a:latin typeface="Arial" charset="0"/>
                  <a:sym typeface="Symbol" pitchFamily="18" charset="2"/>
                </a:rPr>
                <a:t>是</a:t>
              </a:r>
              <a:r>
                <a:rPr lang="en-US" altLang="zh-CN" sz="1800" b="1" dirty="0"/>
                <a:t> SPACE(</a:t>
              </a:r>
              <a:r>
                <a:rPr lang="en-US" altLang="zh-CN" sz="1800" b="1" i="1" dirty="0"/>
                <a:t>n</a:t>
              </a:r>
              <a:r>
                <a:rPr lang="en-US" altLang="zh-CN" sz="1800" b="1" baseline="30000" dirty="0">
                  <a:sym typeface="Symbol" pitchFamily="18" charset="2"/>
                </a:rPr>
                <a:t></a:t>
              </a:r>
              <a:r>
                <a:rPr lang="en-US" altLang="zh-CN" sz="1800" b="1" baseline="5000" dirty="0"/>
                <a:t>2</a:t>
              </a:r>
              <a:r>
                <a:rPr lang="en-US" altLang="zh-CN" sz="1800" b="1" dirty="0"/>
                <a:t>)</a:t>
              </a:r>
              <a:r>
                <a:rPr lang="zh-CN" altLang="en-US" sz="1800" b="1" dirty="0"/>
                <a:t>的真子集</a:t>
              </a:r>
              <a:endParaRPr lang="zh-TW" altLang="en-US" sz="1800" b="1" dirty="0"/>
            </a:p>
          </p:txBody>
        </p:sp>
        <p:grpSp>
          <p:nvGrpSpPr>
            <p:cNvPr id="47" name="Group 22"/>
            <p:cNvGrpSpPr>
              <a:grpSpLocks/>
            </p:cNvGrpSpPr>
            <p:nvPr/>
          </p:nvGrpSpPr>
          <p:grpSpPr bwMode="auto">
            <a:xfrm>
              <a:off x="295" y="2251"/>
              <a:ext cx="558" cy="437"/>
              <a:chOff x="295" y="2251"/>
              <a:chExt cx="558" cy="437"/>
            </a:xfrm>
          </p:grpSpPr>
          <p:grpSp>
            <p:nvGrpSpPr>
              <p:cNvPr id="49" name="Group 17"/>
              <p:cNvGrpSpPr>
                <a:grpSpLocks/>
              </p:cNvGrpSpPr>
              <p:nvPr/>
            </p:nvGrpSpPr>
            <p:grpSpPr bwMode="auto">
              <a:xfrm>
                <a:off x="295" y="2251"/>
                <a:ext cx="558" cy="437"/>
                <a:chOff x="295" y="2251"/>
                <a:chExt cx="558" cy="437"/>
              </a:xfrm>
            </p:grpSpPr>
            <p:sp>
              <p:nvSpPr>
                <p:cNvPr id="51" name="AutoShape 15"/>
                <p:cNvSpPr>
                  <a:spLocks noChangeArrowheads="1"/>
                </p:cNvSpPr>
                <p:nvPr/>
              </p:nvSpPr>
              <p:spPr bwMode="gray">
                <a:xfrm>
                  <a:off x="318" y="2261"/>
                  <a:ext cx="535" cy="427"/>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Freeform 16"/>
                <p:cNvSpPr>
                  <a:spLocks/>
                </p:cNvSpPr>
                <p:nvPr/>
              </p:nvSpPr>
              <p:spPr bwMode="gray">
                <a:xfrm>
                  <a:off x="295" y="225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50" name="Text Box 21"/>
              <p:cNvSpPr txBox="1">
                <a:spLocks noChangeArrowheads="1"/>
              </p:cNvSpPr>
              <p:nvPr/>
            </p:nvSpPr>
            <p:spPr bwMode="gray">
              <a:xfrm>
                <a:off x="312" y="2281"/>
                <a:ext cx="541"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8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1800" b="1" dirty="0">
                    <a:solidFill>
                      <a:srgbClr val="0000FF"/>
                    </a:solidFill>
                    <a:effectLst>
                      <a:outerShdw blurRad="38100" dist="38100" dir="2700000" algn="tl">
                        <a:srgbClr val="C0C0C0"/>
                      </a:outerShdw>
                    </a:effectLst>
                    <a:latin typeface="Times New Roman" pitchFamily="18" charset="0"/>
                  </a:rPr>
                  <a:t>10.5</a:t>
                </a:r>
              </a:p>
            </p:txBody>
          </p:sp>
        </p:grpSp>
      </p:grpSp>
    </p:spTree>
    <p:extLst>
      <p:ext uri="{BB962C8B-B14F-4D97-AF65-F5344CB8AC3E}">
        <p14:creationId xmlns:p14="http://schemas.microsoft.com/office/powerpoint/2010/main" val="198560663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37" name="Group 27"/>
          <p:cNvGrpSpPr>
            <a:grpSpLocks/>
          </p:cNvGrpSpPr>
          <p:nvPr/>
        </p:nvGrpSpPr>
        <p:grpSpPr bwMode="auto">
          <a:xfrm>
            <a:off x="240483" y="1013619"/>
            <a:ext cx="8596313" cy="1295400"/>
            <a:chOff x="158" y="709"/>
            <a:chExt cx="5415" cy="816"/>
          </a:xfrm>
        </p:grpSpPr>
        <p:sp>
          <p:nvSpPr>
            <p:cNvPr id="38" name="AutoShape 3"/>
            <p:cNvSpPr>
              <a:spLocks noChangeArrowheads="1"/>
            </p:cNvSpPr>
            <p:nvPr/>
          </p:nvSpPr>
          <p:spPr bwMode="gray">
            <a:xfrm>
              <a:off x="158" y="709"/>
              <a:ext cx="5415" cy="816"/>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39" name="Group 17"/>
            <p:cNvGrpSpPr>
              <a:grpSpLocks/>
            </p:cNvGrpSpPr>
            <p:nvPr/>
          </p:nvGrpSpPr>
          <p:grpSpPr bwMode="auto">
            <a:xfrm>
              <a:off x="295" y="799"/>
              <a:ext cx="712" cy="682"/>
              <a:chOff x="204" y="709"/>
              <a:chExt cx="712" cy="682"/>
            </a:xfrm>
          </p:grpSpPr>
          <p:grpSp>
            <p:nvGrpSpPr>
              <p:cNvPr id="41" name="Group 16"/>
              <p:cNvGrpSpPr>
                <a:grpSpLocks/>
              </p:cNvGrpSpPr>
              <p:nvPr/>
            </p:nvGrpSpPr>
            <p:grpSpPr bwMode="auto">
              <a:xfrm>
                <a:off x="204" y="709"/>
                <a:ext cx="712" cy="682"/>
                <a:chOff x="262" y="807"/>
                <a:chExt cx="712" cy="682"/>
              </a:xfrm>
            </p:grpSpPr>
            <p:sp>
              <p:nvSpPr>
                <p:cNvPr id="43" name="AutoShape 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5"/>
                <p:cNvSpPr txBox="1">
                  <a:spLocks noChangeArrowheads="1"/>
                </p:cNvSpPr>
                <p:nvPr/>
              </p:nvSpPr>
              <p:spPr bwMode="gray">
                <a:xfrm>
                  <a:off x="340" y="845"/>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10.6</a:t>
                  </a:r>
                </a:p>
              </p:txBody>
            </p:sp>
          </p:grpSp>
          <p:sp>
            <p:nvSpPr>
              <p:cNvPr id="42" name="Freeform 6"/>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40" name="Text Box 7"/>
            <p:cNvSpPr txBox="1">
              <a:spLocks noChangeArrowheads="1"/>
            </p:cNvSpPr>
            <p:nvPr/>
          </p:nvSpPr>
          <p:spPr bwMode="gray">
            <a:xfrm>
              <a:off x="1066" y="845"/>
              <a:ext cx="435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50000"/>
                </a:lnSpc>
                <a:spcBef>
                  <a:spcPct val="15000"/>
                </a:spcBef>
              </a:pPr>
              <a:r>
                <a:rPr lang="en-US" altLang="zh-CN" b="1" dirty="0"/>
                <a:t> NL(</a:t>
              </a:r>
              <a:r>
                <a:rPr lang="zh-CN" altLang="en-US" b="1" dirty="0"/>
                <a:t>非确定性对数空间类</a:t>
              </a:r>
              <a:r>
                <a:rPr lang="en-US" altLang="zh-CN" b="1" dirty="0"/>
                <a:t>) </a:t>
              </a:r>
              <a:r>
                <a:rPr kumimoji="0" lang="en-US" altLang="zh-CN" b="1" dirty="0">
                  <a:latin typeface="Arial" charset="0"/>
                  <a:sym typeface="Symbol" pitchFamily="18" charset="2"/>
                </a:rPr>
                <a:t></a:t>
              </a:r>
              <a:r>
                <a:rPr lang="en-US" altLang="zh-CN" b="1" dirty="0"/>
                <a:t> PSPACE</a:t>
              </a:r>
              <a:r>
                <a:rPr lang="zh-CN" altLang="en-US" b="1" dirty="0"/>
                <a:t>。</a:t>
              </a:r>
              <a:r>
                <a:rPr lang="zh-CN" altLang="en-US" dirty="0">
                  <a:latin typeface="Arial" charset="0"/>
                </a:rPr>
                <a:t> </a:t>
              </a:r>
              <a:endParaRPr lang="zh-TW" altLang="en-US" dirty="0">
                <a:latin typeface="Arial" charset="0"/>
              </a:endParaRPr>
            </a:p>
          </p:txBody>
        </p:sp>
      </p:grpSp>
      <p:pic>
        <p:nvPicPr>
          <p:cNvPr id="17" name="图片 16"/>
          <p:cNvPicPr/>
          <p:nvPr/>
        </p:nvPicPr>
        <p:blipFill>
          <a:blip r:embed="rId4">
            <a:extLst>
              <a:ext uri="{28A0092B-C50C-407E-A947-70E740481C1C}">
                <a14:useLocalDpi xmlns:a14="http://schemas.microsoft.com/office/drawing/2010/main" val="0"/>
              </a:ext>
            </a:extLst>
          </a:blip>
          <a:srcRect/>
          <a:stretch>
            <a:fillRect/>
          </a:stretch>
        </p:blipFill>
        <p:spPr bwMode="auto">
          <a:xfrm>
            <a:off x="1130968" y="2545406"/>
            <a:ext cx="6264106" cy="585051"/>
          </a:xfrm>
          <a:prstGeom prst="rect">
            <a:avLst/>
          </a:prstGeom>
          <a:noFill/>
          <a:ln>
            <a:noFill/>
          </a:ln>
        </p:spPr>
      </p:pic>
      <mc:AlternateContent xmlns:mc="http://schemas.openxmlformats.org/markup-compatibility/2006" xmlns:a14="http://schemas.microsoft.com/office/drawing/2010/main">
        <mc:Choice Requires="a14">
          <p:sp>
            <p:nvSpPr>
              <p:cNvPr id="18" name="Rectangle 9"/>
              <p:cNvSpPr>
                <a:spLocks noChangeArrowheads="1"/>
              </p:cNvSpPr>
              <p:nvPr/>
            </p:nvSpPr>
            <p:spPr bwMode="auto">
              <a:xfrm>
                <a:off x="179247" y="3469859"/>
                <a:ext cx="8838422" cy="94410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marL="265113" indent="-265113">
                  <a:lnSpc>
                    <a:spcPct val="115000"/>
                  </a:lnSpc>
                  <a:spcBef>
                    <a:spcPct val="15000"/>
                  </a:spcBef>
                  <a:tabLst>
                    <a:tab pos="987425" algn="l"/>
                  </a:tabLst>
                </a:pPr>
                <a:r>
                  <a:rPr kumimoji="1" lang="zh-CN" altLang="en-US" sz="1600" b="1" dirty="0">
                    <a:solidFill>
                      <a:srgbClr val="FF0000"/>
                    </a:solidFill>
                    <a:latin typeface="Times New Roman" pitchFamily="18" charset="0"/>
                  </a:rPr>
                  <a:t>萨维奇定理：</a:t>
                </a:r>
                <a:r>
                  <a:rPr lang="zh-CN" altLang="zh-CN" sz="1600" b="1" dirty="0">
                    <a:solidFill>
                      <a:schemeClr val="tx1"/>
                    </a:solidFill>
                    <a:latin typeface="+mn-ea"/>
                  </a:rPr>
                  <a:t>用确定性型空间来模拟非确定型空间，只有平方的增长。也就是：任何消耗</a:t>
                </a:r>
                <a:r>
                  <a:rPr lang="en-US" altLang="zh-CN" sz="1600" b="1" dirty="0">
                    <a:solidFill>
                      <a:schemeClr val="tx1"/>
                    </a:solidFill>
                    <a:latin typeface="+mn-ea"/>
                  </a:rPr>
                  <a:t>f(n)</a:t>
                </a:r>
                <a:r>
                  <a:rPr lang="zh-CN" altLang="zh-CN" sz="1600" b="1" dirty="0">
                    <a:solidFill>
                      <a:schemeClr val="tx1"/>
                    </a:solidFill>
                    <a:latin typeface="+mn-ea"/>
                  </a:rPr>
                  <a:t>空间的</a:t>
                </a:r>
                <a:r>
                  <a:rPr lang="zh-CN" altLang="en-US" sz="1600" b="1" dirty="0">
                    <a:solidFill>
                      <a:schemeClr val="tx1"/>
                    </a:solidFill>
                    <a:latin typeface="+mn-ea"/>
                  </a:rPr>
                  <a:t>不确定图灵机</a:t>
                </a:r>
                <a:r>
                  <a:rPr lang="en-US" altLang="zh-CN" sz="1600" b="1" dirty="0">
                    <a:solidFill>
                      <a:schemeClr val="tx1"/>
                    </a:solidFill>
                    <a:latin typeface="+mn-ea"/>
                  </a:rPr>
                  <a:t>(NTM)</a:t>
                </a:r>
                <a:r>
                  <a:rPr lang="zh-CN" altLang="zh-CN" sz="1600" b="1" dirty="0">
                    <a:solidFill>
                      <a:schemeClr val="tx1"/>
                    </a:solidFill>
                    <a:latin typeface="+mn-ea"/>
                  </a:rPr>
                  <a:t>可以转换为消耗</a:t>
                </a:r>
                <a14:m>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a:rPr>
                          <m:t>𝒇</m:t>
                        </m:r>
                      </m:e>
                      <m:sup>
                        <m:r>
                          <a:rPr lang="en-US" altLang="zh-CN" sz="1600" b="1" i="1" smtClean="0">
                            <a:solidFill>
                              <a:schemeClr val="tx1"/>
                            </a:solidFill>
                            <a:latin typeface="Cambria Math"/>
                          </a:rPr>
                          <m:t>𝟐</m:t>
                        </m:r>
                      </m:sup>
                    </m:sSup>
                    <m:r>
                      <a:rPr lang="en-US" altLang="zh-CN" sz="1600" b="1" i="1" smtClean="0">
                        <a:solidFill>
                          <a:schemeClr val="tx1"/>
                        </a:solidFill>
                        <a:latin typeface="Cambria Math"/>
                      </a:rPr>
                      <m:t>(</m:t>
                    </m:r>
                    <m:r>
                      <a:rPr lang="en-US" altLang="zh-CN" sz="1600" b="1" i="1" smtClean="0">
                        <a:solidFill>
                          <a:schemeClr val="tx1"/>
                        </a:solidFill>
                        <a:latin typeface="Cambria Math"/>
                      </a:rPr>
                      <m:t>𝒏</m:t>
                    </m:r>
                    <m:r>
                      <a:rPr lang="en-US" altLang="zh-CN" sz="1600" b="1" i="1" smtClean="0">
                        <a:solidFill>
                          <a:schemeClr val="tx1"/>
                        </a:solidFill>
                        <a:latin typeface="Cambria Math"/>
                      </a:rPr>
                      <m:t>)</m:t>
                    </m:r>
                  </m:oMath>
                </a14:m>
                <a:r>
                  <a:rPr lang="zh-CN" altLang="zh-CN" sz="1600" b="1" dirty="0">
                    <a:solidFill>
                      <a:schemeClr val="tx1"/>
                    </a:solidFill>
                    <a:latin typeface="+mn-ea"/>
                  </a:rPr>
                  <a:t>的</a:t>
                </a:r>
                <a:r>
                  <a:rPr lang="zh-CN" altLang="en-US" sz="1600" b="1" dirty="0">
                    <a:solidFill>
                      <a:schemeClr val="tx1"/>
                    </a:solidFill>
                    <a:latin typeface="+mn-ea"/>
                  </a:rPr>
                  <a:t>确定图灵机</a:t>
                </a:r>
                <a:r>
                  <a:rPr lang="en-US" altLang="zh-CN" sz="1600" b="1" dirty="0">
                    <a:solidFill>
                      <a:schemeClr val="tx1"/>
                    </a:solidFill>
                    <a:latin typeface="+mn-ea"/>
                  </a:rPr>
                  <a:t>(DTM).</a:t>
                </a:r>
                <a:br>
                  <a:rPr lang="en-US" altLang="zh-CN" sz="1600" b="1" dirty="0">
                    <a:solidFill>
                      <a:schemeClr val="tx1"/>
                    </a:solidFill>
                    <a:latin typeface="+mn-ea"/>
                  </a:rPr>
                </a:br>
                <a:endParaRPr kumimoji="1" lang="en-US" altLang="zh-CN" sz="1600" b="1" dirty="0">
                  <a:solidFill>
                    <a:schemeClr val="tx1"/>
                  </a:solidFill>
                  <a:latin typeface="+mn-ea"/>
                </a:endParaRPr>
              </a:p>
            </p:txBody>
          </p:sp>
        </mc:Choice>
        <mc:Fallback xmlns="">
          <p:sp>
            <p:nvSpPr>
              <p:cNvPr id="18" name="Rectangle 9"/>
              <p:cNvSpPr>
                <a:spLocks noRot="1" noChangeAspect="1" noMove="1" noResize="1" noEditPoints="1" noAdjustHandles="1" noChangeArrowheads="1" noChangeShapeType="1" noTextEdit="1"/>
              </p:cNvSpPr>
              <p:nvPr/>
            </p:nvSpPr>
            <p:spPr bwMode="auto">
              <a:xfrm>
                <a:off x="179247" y="3469859"/>
                <a:ext cx="8838422" cy="944105"/>
              </a:xfrm>
              <a:prstGeom prst="rect">
                <a:avLst/>
              </a:prstGeom>
              <a:blipFill rotWithShape="1">
                <a:blip r:embed="rId5"/>
                <a:stretch>
                  <a:fillRect l="-3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03571214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5">
            <a:lum/>
          </a:blip>
          <a:srcRect/>
          <a:stretch>
            <a:fillRect l="-52000" r="-52000"/>
          </a:stretch>
        </a:blipFill>
        <a:effectLst/>
      </p:bgPr>
    </p:bg>
    <p:spTree>
      <p:nvGrpSpPr>
        <p:cNvPr id="1" name=""/>
        <p:cNvGrpSpPr/>
        <p:nvPr/>
      </p:nvGrpSpPr>
      <p:grpSpPr>
        <a:xfrm>
          <a:off x="0" y="0"/>
          <a:ext cx="0" cy="0"/>
          <a:chOff x="0" y="0"/>
          <a:chExt cx="0" cy="0"/>
        </a:xfrm>
      </p:grpSpPr>
      <p:sp>
        <p:nvSpPr>
          <p:cNvPr id="2" name="矩形 1"/>
          <p:cNvSpPr/>
          <p:nvPr/>
        </p:nvSpPr>
        <p:spPr>
          <a:xfrm>
            <a:off x="318473" y="344356"/>
            <a:ext cx="366837" cy="3651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p>
        </p:txBody>
      </p:sp>
      <p:sp>
        <p:nvSpPr>
          <p:cNvPr id="3" name="矩形 2"/>
          <p:cNvSpPr/>
          <p:nvPr/>
        </p:nvSpPr>
        <p:spPr>
          <a:xfrm>
            <a:off x="499212" y="542011"/>
            <a:ext cx="244558" cy="24345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a:defRPr/>
            </a:pPr>
            <a:endParaRPr lang="zh-CN" altLang="en-US"/>
          </a:p>
        </p:txBody>
      </p:sp>
      <p:sp>
        <p:nvSpPr>
          <p:cNvPr id="4" name="MH_Other_1"/>
          <p:cNvSpPr/>
          <p:nvPr>
            <p:custDataLst>
              <p:tags r:id="rId1"/>
            </p:custDataLst>
          </p:nvPr>
        </p:nvSpPr>
        <p:spPr>
          <a:xfrm flipV="1">
            <a:off x="5524320" y="1473548"/>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_2"/>
          <p:cNvSpPr/>
          <p:nvPr>
            <p:custDataLst>
              <p:tags r:id="rId2"/>
            </p:custDataLst>
          </p:nvPr>
        </p:nvSpPr>
        <p:spPr>
          <a:xfrm>
            <a:off x="5524320" y="1133754"/>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Other_3"/>
          <p:cNvSpPr/>
          <p:nvPr>
            <p:custDataLst>
              <p:tags r:id="rId3"/>
            </p:custDataLst>
          </p:nvPr>
        </p:nvSpPr>
        <p:spPr>
          <a:xfrm flipV="1">
            <a:off x="5524320" y="2212637"/>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MH_Other_4"/>
          <p:cNvSpPr/>
          <p:nvPr>
            <p:custDataLst>
              <p:tags r:id="rId4"/>
            </p:custDataLst>
          </p:nvPr>
        </p:nvSpPr>
        <p:spPr>
          <a:xfrm>
            <a:off x="5524320" y="1872842"/>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Other_5"/>
          <p:cNvSpPr/>
          <p:nvPr>
            <p:custDataLst>
              <p:tags r:id="rId5"/>
            </p:custDataLst>
          </p:nvPr>
        </p:nvSpPr>
        <p:spPr>
          <a:xfrm flipV="1">
            <a:off x="5524320" y="2940933"/>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Other_6"/>
          <p:cNvSpPr/>
          <p:nvPr>
            <p:custDataLst>
              <p:tags r:id="rId6"/>
            </p:custDataLst>
          </p:nvPr>
        </p:nvSpPr>
        <p:spPr>
          <a:xfrm>
            <a:off x="5524320" y="2602305"/>
            <a:ext cx="82037" cy="73501"/>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MH_Other_7"/>
          <p:cNvSpPr/>
          <p:nvPr>
            <p:custDataLst>
              <p:tags r:id="rId7"/>
            </p:custDataLst>
          </p:nvPr>
        </p:nvSpPr>
        <p:spPr>
          <a:xfrm flipV="1">
            <a:off x="5524320" y="3651146"/>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Other_8"/>
          <p:cNvSpPr/>
          <p:nvPr>
            <p:custDataLst>
              <p:tags r:id="rId8"/>
            </p:custDataLst>
          </p:nvPr>
        </p:nvSpPr>
        <p:spPr>
          <a:xfrm>
            <a:off x="5524320" y="3311352"/>
            <a:ext cx="82037" cy="74667"/>
          </a:xfrm>
          <a:prstGeom prst="rtTriangle">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9"/>
          <p:cNvSpPr/>
          <p:nvPr>
            <p:custDataLst>
              <p:tags r:id="rId9"/>
            </p:custDataLst>
          </p:nvPr>
        </p:nvSpPr>
        <p:spPr>
          <a:xfrm>
            <a:off x="4905526" y="1141046"/>
            <a:ext cx="1205105" cy="407170"/>
          </a:xfrm>
          <a:prstGeom prst="rightArrow">
            <a:avLst>
              <a:gd name="adj1" fmla="val 72581"/>
              <a:gd name="adj2" fmla="val 46774"/>
            </a:avLst>
          </a:prstGeom>
          <a:solidFill>
            <a:schemeClr val="tx2">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Other_10"/>
          <p:cNvSpPr/>
          <p:nvPr>
            <p:custDataLst>
              <p:tags r:id="rId10"/>
            </p:custDataLst>
          </p:nvPr>
        </p:nvSpPr>
        <p:spPr>
          <a:xfrm>
            <a:off x="4905526" y="1880134"/>
            <a:ext cx="1205105" cy="407170"/>
          </a:xfrm>
          <a:prstGeom prst="rightArrow">
            <a:avLst>
              <a:gd name="adj1" fmla="val 72581"/>
              <a:gd name="adj2" fmla="val 46774"/>
            </a:avLst>
          </a:prstGeom>
          <a:solidFill>
            <a:schemeClr val="tx2">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MH_Other_11"/>
          <p:cNvSpPr/>
          <p:nvPr>
            <p:custDataLst>
              <p:tags r:id="rId11"/>
            </p:custDataLst>
          </p:nvPr>
        </p:nvSpPr>
        <p:spPr>
          <a:xfrm>
            <a:off x="4905526" y="2609416"/>
            <a:ext cx="1205105" cy="406184"/>
          </a:xfrm>
          <a:prstGeom prst="rightArrow">
            <a:avLst>
              <a:gd name="adj1" fmla="val 72581"/>
              <a:gd name="adj2" fmla="val 46774"/>
            </a:avLst>
          </a:prstGeom>
          <a:solidFill>
            <a:schemeClr val="tx2">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Other_12"/>
          <p:cNvSpPr/>
          <p:nvPr>
            <p:custDataLst>
              <p:tags r:id="rId12"/>
            </p:custDataLst>
          </p:nvPr>
        </p:nvSpPr>
        <p:spPr>
          <a:xfrm>
            <a:off x="4905526" y="3318644"/>
            <a:ext cx="1205105" cy="407169"/>
          </a:xfrm>
          <a:prstGeom prst="rightArrow">
            <a:avLst>
              <a:gd name="adj1" fmla="val 72581"/>
              <a:gd name="adj2" fmla="val 46774"/>
            </a:avLst>
          </a:prstGeom>
          <a:solidFill>
            <a:schemeClr val="tx2">
              <a:lumMod val="20000"/>
              <a:lumOff val="8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89858" tIns="44929" rIns="89858" bIns="44929" anchor="ctr"/>
          <a:lstStyle/>
          <a:p>
            <a:pPr algn="ctr" defTabSz="638367" fontAlgn="base">
              <a:spcBef>
                <a:spcPct val="0"/>
              </a:spcBef>
              <a:spcAft>
                <a:spcPct val="0"/>
              </a:spcAft>
              <a:defRPr/>
            </a:pPr>
            <a:endParaRPr lang="zh-CN" altLang="en-US" sz="140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MH_SubTitle_1"/>
          <p:cNvSpPr/>
          <p:nvPr>
            <p:custDataLst>
              <p:tags r:id="rId13"/>
            </p:custDataLst>
          </p:nvPr>
        </p:nvSpPr>
        <p:spPr>
          <a:xfrm>
            <a:off x="4699275" y="1141046"/>
            <a:ext cx="825045" cy="407170"/>
          </a:xfrm>
          <a:prstGeom prst="rect">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defTabSz="638367" fontAlgn="base">
              <a:spcBef>
                <a:spcPct val="0"/>
              </a:spcBef>
              <a:spcAft>
                <a:spcPct val="0"/>
              </a:spcAft>
              <a:defRPr/>
            </a:pPr>
            <a:r>
              <a:rPr lang="en-US" altLang="zh-CN" sz="1700" dirty="0">
                <a:solidFill>
                  <a:srgbClr val="FFFFFF"/>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7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MH_SubTitle_2"/>
          <p:cNvSpPr/>
          <p:nvPr>
            <p:custDataLst>
              <p:tags r:id="rId14"/>
            </p:custDataLst>
          </p:nvPr>
        </p:nvSpPr>
        <p:spPr>
          <a:xfrm>
            <a:off x="4699275" y="1880134"/>
            <a:ext cx="825045" cy="407170"/>
          </a:xfrm>
          <a:prstGeom prst="rect">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defTabSz="638367" fontAlgn="base">
              <a:spcBef>
                <a:spcPct val="0"/>
              </a:spcBef>
              <a:spcAft>
                <a:spcPct val="0"/>
              </a:spcAft>
              <a:defRPr/>
            </a:pPr>
            <a:r>
              <a:rPr lang="en-US" altLang="zh-CN" sz="1700" dirty="0">
                <a:solidFill>
                  <a:srgbClr val="FFFFFF"/>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7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MH_SubTitle_3"/>
          <p:cNvSpPr/>
          <p:nvPr>
            <p:custDataLst>
              <p:tags r:id="rId15"/>
            </p:custDataLst>
          </p:nvPr>
        </p:nvSpPr>
        <p:spPr>
          <a:xfrm>
            <a:off x="4699275" y="2609416"/>
            <a:ext cx="825045" cy="406184"/>
          </a:xfrm>
          <a:prstGeom prst="rect">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defTabSz="638367" fontAlgn="base">
              <a:spcBef>
                <a:spcPct val="0"/>
              </a:spcBef>
              <a:spcAft>
                <a:spcPct val="0"/>
              </a:spcAft>
              <a:defRPr/>
            </a:pPr>
            <a:r>
              <a:rPr lang="en-US" altLang="zh-CN" sz="1700" dirty="0">
                <a:solidFill>
                  <a:srgbClr val="FFFFFF"/>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7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SubTitle_4"/>
          <p:cNvSpPr/>
          <p:nvPr>
            <p:custDataLst>
              <p:tags r:id="rId16"/>
            </p:custDataLst>
          </p:nvPr>
        </p:nvSpPr>
        <p:spPr>
          <a:xfrm>
            <a:off x="4699275" y="3318644"/>
            <a:ext cx="825045" cy="407169"/>
          </a:xfrm>
          <a:prstGeom prst="rect">
            <a:avLst/>
          </a:prstGeom>
          <a:solidFill>
            <a:schemeClr val="accent5">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defTabSz="638367" fontAlgn="base">
              <a:spcBef>
                <a:spcPct val="0"/>
              </a:spcBef>
              <a:spcAft>
                <a:spcPct val="0"/>
              </a:spcAft>
              <a:defRPr/>
            </a:pPr>
            <a:r>
              <a:rPr lang="en-US" altLang="zh-CN" sz="1700" dirty="0">
                <a:solidFill>
                  <a:srgbClr val="FFFFFF"/>
                </a:solidFill>
                <a:latin typeface="Arial" panose="020B0604020202020204" pitchFamily="34" charset="0"/>
                <a:ea typeface="微软雅黑" panose="020B0503020204020204" pitchFamily="34" charset="-122"/>
                <a:sym typeface="Arial" panose="020B0604020202020204" pitchFamily="34" charset="0"/>
              </a:rPr>
              <a:t>04</a:t>
            </a:r>
            <a:endParaRPr lang="zh-CN" altLang="en-US" sz="17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Entry_1"/>
          <p:cNvSpPr/>
          <p:nvPr>
            <p:custDataLst>
              <p:tags r:id="rId17"/>
            </p:custDataLst>
          </p:nvPr>
        </p:nvSpPr>
        <p:spPr>
          <a:xfrm>
            <a:off x="6418917" y="1186551"/>
            <a:ext cx="1861483"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638367" fontAlgn="base">
              <a:spcBef>
                <a:spcPct val="0"/>
              </a:spcBef>
              <a:spcAft>
                <a:spcPct val="0"/>
              </a:spcAft>
            </a:pPr>
            <a:r>
              <a:rPr lang="zh-CN" altLang="en-US" sz="2000" dirty="0">
                <a:solidFill>
                  <a:srgbClr val="17375E"/>
                </a:solidFill>
                <a:latin typeface="Arial" panose="020B0604020202020204" pitchFamily="34" charset="0"/>
                <a:ea typeface="微软雅黑" panose="020B0503020204020204" pitchFamily="34" charset="-122"/>
                <a:sym typeface="Arial" panose="020B0604020202020204" pitchFamily="34" charset="0"/>
              </a:rPr>
              <a:t>层次定理概述</a:t>
            </a:r>
          </a:p>
        </p:txBody>
      </p:sp>
      <p:sp>
        <p:nvSpPr>
          <p:cNvPr id="21" name="MH_Entry_2"/>
          <p:cNvSpPr/>
          <p:nvPr>
            <p:custDataLst>
              <p:tags r:id="rId18"/>
            </p:custDataLst>
          </p:nvPr>
        </p:nvSpPr>
        <p:spPr>
          <a:xfrm>
            <a:off x="6418917" y="1938783"/>
            <a:ext cx="2299098"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638367" fontAlgn="base">
              <a:spcBef>
                <a:spcPct val="0"/>
              </a:spcBef>
              <a:spcAft>
                <a:spcPct val="0"/>
              </a:spcAft>
            </a:pPr>
            <a:r>
              <a:rPr lang="zh-CN" altLang="en-US" sz="2000" dirty="0">
                <a:solidFill>
                  <a:srgbClr val="17375E"/>
                </a:solidFill>
                <a:latin typeface="Arial" panose="020B0604020202020204" pitchFamily="34" charset="0"/>
                <a:ea typeface="微软雅黑" panose="020B0503020204020204" pitchFamily="34" charset="-122"/>
                <a:sym typeface="Arial" panose="020B0604020202020204" pitchFamily="34" charset="0"/>
              </a:rPr>
              <a:t>空间层次定理</a:t>
            </a:r>
          </a:p>
        </p:txBody>
      </p:sp>
      <p:sp>
        <p:nvSpPr>
          <p:cNvPr id="22" name="MH_Entry_3"/>
          <p:cNvSpPr/>
          <p:nvPr>
            <p:custDataLst>
              <p:tags r:id="rId19"/>
            </p:custDataLst>
          </p:nvPr>
        </p:nvSpPr>
        <p:spPr>
          <a:xfrm>
            <a:off x="6418917" y="2672054"/>
            <a:ext cx="2299098"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638367" fontAlgn="base">
              <a:spcBef>
                <a:spcPct val="0"/>
              </a:spcBef>
              <a:spcAft>
                <a:spcPct val="0"/>
              </a:spcAft>
            </a:pPr>
            <a:r>
              <a:rPr lang="zh-CN" altLang="en-US" sz="2000" dirty="0">
                <a:solidFill>
                  <a:srgbClr val="17375E"/>
                </a:solidFill>
                <a:latin typeface="Arial" panose="020B0604020202020204" pitchFamily="34" charset="0"/>
                <a:ea typeface="微软雅黑" panose="020B0503020204020204" pitchFamily="34" charset="-122"/>
                <a:sym typeface="Arial" panose="020B0604020202020204" pitchFamily="34" charset="0"/>
              </a:rPr>
              <a:t>时间层次定理</a:t>
            </a:r>
          </a:p>
        </p:txBody>
      </p:sp>
      <p:sp>
        <p:nvSpPr>
          <p:cNvPr id="23" name="MH_Entry_4"/>
          <p:cNvSpPr/>
          <p:nvPr>
            <p:custDataLst>
              <p:tags r:id="rId20"/>
            </p:custDataLst>
          </p:nvPr>
        </p:nvSpPr>
        <p:spPr>
          <a:xfrm>
            <a:off x="6418917" y="3386075"/>
            <a:ext cx="2140883" cy="30777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638367" fontAlgn="base">
              <a:spcBef>
                <a:spcPct val="0"/>
              </a:spcBef>
              <a:spcAft>
                <a:spcPct val="0"/>
              </a:spcAft>
            </a:pPr>
            <a:r>
              <a:rPr lang="zh-CN" altLang="en-US" sz="2000" dirty="0">
                <a:solidFill>
                  <a:srgbClr val="17375E"/>
                </a:solidFill>
                <a:latin typeface="Arial" panose="020B0604020202020204" pitchFamily="34" charset="0"/>
                <a:ea typeface="微软雅黑" panose="020B0503020204020204" pitchFamily="34" charset="-122"/>
                <a:sym typeface="Arial" panose="020B0604020202020204" pitchFamily="34" charset="0"/>
              </a:rPr>
              <a:t>指数空间完全性</a:t>
            </a:r>
          </a:p>
        </p:txBody>
      </p:sp>
      <p:sp>
        <p:nvSpPr>
          <p:cNvPr id="24" name="MH_Others_1"/>
          <p:cNvSpPr txBox="1"/>
          <p:nvPr>
            <p:custDataLst>
              <p:tags r:id="rId21"/>
            </p:custDataLst>
          </p:nvPr>
        </p:nvSpPr>
        <p:spPr>
          <a:xfrm>
            <a:off x="1071255" y="1435114"/>
            <a:ext cx="2836596" cy="907941"/>
          </a:xfrm>
          <a:prstGeom prst="rect">
            <a:avLst/>
          </a:prstGeom>
          <a:noFill/>
        </p:spPr>
        <p:txBody>
          <a:bodyPr vert="horz" wrap="square" lIns="0" tIns="0" rIns="0" bIns="0" rtlCol="0" anchor="ctr" anchorCtr="0">
            <a:spAutoFit/>
          </a:bodyPr>
          <a:lstStyle/>
          <a:p>
            <a:pPr algn="ctr" defTabSz="638367" fontAlgn="base">
              <a:spcBef>
                <a:spcPct val="0"/>
              </a:spcBef>
              <a:spcAft>
                <a:spcPct val="0"/>
              </a:spcAft>
            </a:pPr>
            <a:r>
              <a:rPr lang="zh-CN" altLang="en-US" sz="5900" b="1" spc="600" dirty="0">
                <a:solidFill>
                  <a:schemeClr val="accent3"/>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25" name="MH_Others_2"/>
          <p:cNvSpPr txBox="1"/>
          <p:nvPr>
            <p:custDataLst>
              <p:tags r:id="rId22"/>
            </p:custDataLst>
          </p:nvPr>
        </p:nvSpPr>
        <p:spPr>
          <a:xfrm>
            <a:off x="1272629" y="2328028"/>
            <a:ext cx="2299098" cy="338554"/>
          </a:xfrm>
          <a:prstGeom prst="rect">
            <a:avLst/>
          </a:prstGeom>
          <a:noFill/>
        </p:spPr>
        <p:txBody>
          <a:bodyPr vert="horz" wrap="square" lIns="0" tIns="0" rIns="0" bIns="0">
            <a:spAutoFit/>
          </a:bodyPr>
          <a:lstStyle/>
          <a:p>
            <a:pPr algn="ctr" defTabSz="638367" fontAlgn="base">
              <a:spcBef>
                <a:spcPct val="0"/>
              </a:spcBef>
              <a:spcAft>
                <a:spcPct val="0"/>
              </a:spcAft>
              <a:defRPr/>
            </a:pPr>
            <a:r>
              <a:rPr lang="en-US" altLang="zh-CN" sz="2200"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200"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2592293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23" name="Text Box 18"/>
          <p:cNvSpPr txBox="1">
            <a:spLocks noChangeArrowheads="1"/>
          </p:cNvSpPr>
          <p:nvPr/>
        </p:nvSpPr>
        <p:spPr bwMode="gray">
          <a:xfrm>
            <a:off x="240483" y="2596356"/>
            <a:ext cx="864235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zh-CN" altLang="en-US" b="1" dirty="0"/>
              <a:t>萨维奇定理说明 </a:t>
            </a:r>
            <a:r>
              <a:rPr lang="en-US" altLang="zh-CN" b="1" dirty="0"/>
              <a:t>NL </a:t>
            </a:r>
            <a:r>
              <a:rPr kumimoji="0" lang="en-US" altLang="zh-CN" b="1" dirty="0">
                <a:latin typeface="Arial" charset="0"/>
                <a:sym typeface="Symbol" pitchFamily="18" charset="2"/>
              </a:rPr>
              <a:t></a:t>
            </a:r>
            <a:r>
              <a:rPr lang="en-US" altLang="zh-CN" dirty="0">
                <a:latin typeface="Arial" charset="0"/>
              </a:rPr>
              <a:t> </a:t>
            </a:r>
            <a:r>
              <a:rPr lang="en-US" altLang="zh-CN" b="1" dirty="0"/>
              <a:t>SPACE(log</a:t>
            </a:r>
            <a:r>
              <a:rPr lang="en-US" altLang="zh-CN" b="1" baseline="30000" dirty="0"/>
              <a:t>2</a:t>
            </a:r>
            <a:r>
              <a:rPr lang="en-US" altLang="zh-CN" b="1" i="1" dirty="0"/>
              <a:t>n</a:t>
            </a:r>
            <a:r>
              <a:rPr lang="en-US" altLang="zh-CN" b="1" dirty="0"/>
              <a:t>)</a:t>
            </a:r>
            <a:r>
              <a:rPr lang="zh-CN" altLang="en-US" b="1" dirty="0"/>
              <a:t>，</a:t>
            </a:r>
          </a:p>
          <a:p>
            <a:pPr>
              <a:lnSpc>
                <a:spcPct val="115000"/>
              </a:lnSpc>
              <a:spcBef>
                <a:spcPct val="15000"/>
              </a:spcBef>
            </a:pPr>
            <a:r>
              <a:rPr lang="zh-CN" altLang="en-US" b="1" dirty="0"/>
              <a:t>空间层次定理说明 </a:t>
            </a:r>
            <a:r>
              <a:rPr lang="en-US" altLang="zh-CN" b="1" dirty="0"/>
              <a:t>SPACE(log</a:t>
            </a:r>
            <a:r>
              <a:rPr lang="en-US" altLang="zh-CN" b="1" baseline="30000" dirty="0"/>
              <a:t>2</a:t>
            </a:r>
            <a:r>
              <a:rPr lang="en-US" altLang="zh-CN" b="1" i="1" dirty="0"/>
              <a:t>n</a:t>
            </a:r>
            <a:r>
              <a:rPr lang="en-US" altLang="zh-CN" b="1" dirty="0"/>
              <a:t>) </a:t>
            </a:r>
            <a:r>
              <a:rPr kumimoji="0" lang="en-US" altLang="zh-CN" b="1" dirty="0">
                <a:latin typeface="Arial" charset="0"/>
                <a:sym typeface="Symbol" pitchFamily="18" charset="2"/>
              </a:rPr>
              <a:t></a:t>
            </a:r>
            <a:r>
              <a:rPr lang="en-US" altLang="zh-CN" dirty="0">
                <a:latin typeface="Arial" charset="0"/>
              </a:rPr>
              <a:t> </a:t>
            </a:r>
            <a:r>
              <a:rPr lang="en-US" altLang="zh-CN" b="1" dirty="0"/>
              <a:t>SPACE(</a:t>
            </a:r>
            <a:r>
              <a:rPr lang="en-US" altLang="zh-CN" b="1" i="1" dirty="0"/>
              <a:t>n</a:t>
            </a:r>
            <a:r>
              <a:rPr lang="en-US" altLang="zh-CN" b="1" dirty="0"/>
              <a:t>)</a:t>
            </a:r>
            <a:r>
              <a:rPr lang="zh-CN" altLang="en-US" b="1" dirty="0"/>
              <a:t>，</a:t>
            </a:r>
          </a:p>
          <a:p>
            <a:pPr>
              <a:lnSpc>
                <a:spcPct val="115000"/>
              </a:lnSpc>
              <a:spcBef>
                <a:spcPct val="15000"/>
              </a:spcBef>
            </a:pPr>
            <a:r>
              <a:rPr lang="zh-CN" altLang="en-US" b="1" dirty="0"/>
              <a:t>所以推论成立。</a:t>
            </a:r>
          </a:p>
        </p:txBody>
      </p:sp>
      <p:grpSp>
        <p:nvGrpSpPr>
          <p:cNvPr id="37" name="Group 27"/>
          <p:cNvGrpSpPr>
            <a:grpSpLocks/>
          </p:cNvGrpSpPr>
          <p:nvPr/>
        </p:nvGrpSpPr>
        <p:grpSpPr bwMode="auto">
          <a:xfrm>
            <a:off x="240483" y="1013619"/>
            <a:ext cx="8596313" cy="1295400"/>
            <a:chOff x="158" y="709"/>
            <a:chExt cx="5415" cy="816"/>
          </a:xfrm>
        </p:grpSpPr>
        <p:sp>
          <p:nvSpPr>
            <p:cNvPr id="38" name="AutoShape 3"/>
            <p:cNvSpPr>
              <a:spLocks noChangeArrowheads="1"/>
            </p:cNvSpPr>
            <p:nvPr/>
          </p:nvSpPr>
          <p:spPr bwMode="gray">
            <a:xfrm>
              <a:off x="158" y="709"/>
              <a:ext cx="5415" cy="816"/>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39" name="Group 17"/>
            <p:cNvGrpSpPr>
              <a:grpSpLocks/>
            </p:cNvGrpSpPr>
            <p:nvPr/>
          </p:nvGrpSpPr>
          <p:grpSpPr bwMode="auto">
            <a:xfrm>
              <a:off x="295" y="799"/>
              <a:ext cx="712" cy="682"/>
              <a:chOff x="204" y="709"/>
              <a:chExt cx="712" cy="682"/>
            </a:xfrm>
          </p:grpSpPr>
          <p:grpSp>
            <p:nvGrpSpPr>
              <p:cNvPr id="41" name="Group 16"/>
              <p:cNvGrpSpPr>
                <a:grpSpLocks/>
              </p:cNvGrpSpPr>
              <p:nvPr/>
            </p:nvGrpSpPr>
            <p:grpSpPr bwMode="auto">
              <a:xfrm>
                <a:off x="204" y="709"/>
                <a:ext cx="712" cy="682"/>
                <a:chOff x="262" y="807"/>
                <a:chExt cx="712" cy="682"/>
              </a:xfrm>
            </p:grpSpPr>
            <p:sp>
              <p:nvSpPr>
                <p:cNvPr id="43" name="AutoShape 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5"/>
                <p:cNvSpPr txBox="1">
                  <a:spLocks noChangeArrowheads="1"/>
                </p:cNvSpPr>
                <p:nvPr/>
              </p:nvSpPr>
              <p:spPr bwMode="gray">
                <a:xfrm>
                  <a:off x="340" y="845"/>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10.6</a:t>
                  </a:r>
                </a:p>
              </p:txBody>
            </p:sp>
          </p:grpSp>
          <p:sp>
            <p:nvSpPr>
              <p:cNvPr id="42" name="Freeform 6"/>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40" name="Text Box 7"/>
            <p:cNvSpPr txBox="1">
              <a:spLocks noChangeArrowheads="1"/>
            </p:cNvSpPr>
            <p:nvPr/>
          </p:nvSpPr>
          <p:spPr bwMode="gray">
            <a:xfrm>
              <a:off x="1066" y="845"/>
              <a:ext cx="435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50000"/>
                </a:lnSpc>
                <a:spcBef>
                  <a:spcPct val="15000"/>
                </a:spcBef>
              </a:pPr>
              <a:r>
                <a:rPr lang="en-US" altLang="zh-CN" b="1" dirty="0"/>
                <a:t> NL(</a:t>
              </a:r>
              <a:r>
                <a:rPr lang="zh-CN" altLang="en-US" b="1" dirty="0"/>
                <a:t>非确定性对数空间类</a:t>
              </a:r>
              <a:r>
                <a:rPr lang="en-US" altLang="zh-CN" b="1" dirty="0"/>
                <a:t>) </a:t>
              </a:r>
              <a:r>
                <a:rPr kumimoji="0" lang="en-US" altLang="zh-CN" b="1" dirty="0">
                  <a:latin typeface="Arial" charset="0"/>
                  <a:sym typeface="Symbol" pitchFamily="18" charset="2"/>
                </a:rPr>
                <a:t></a:t>
              </a:r>
              <a:r>
                <a:rPr lang="en-US" altLang="zh-CN" b="1" dirty="0"/>
                <a:t> PSPACE</a:t>
              </a:r>
              <a:r>
                <a:rPr lang="zh-CN" altLang="en-US" b="1" dirty="0"/>
                <a:t>。</a:t>
              </a:r>
              <a:r>
                <a:rPr lang="zh-CN" altLang="en-US" dirty="0">
                  <a:latin typeface="Arial" charset="0"/>
                </a:rPr>
                <a:t> </a:t>
              </a:r>
              <a:endParaRPr lang="zh-TW" altLang="en-US" dirty="0">
                <a:latin typeface="Arial" charset="0"/>
              </a:endParaRPr>
            </a:p>
          </p:txBody>
        </p:sp>
      </p:grpSp>
    </p:spTree>
    <p:extLst>
      <p:ext uri="{BB962C8B-B14F-4D97-AF65-F5344CB8AC3E}">
        <p14:creationId xmlns:p14="http://schemas.microsoft.com/office/powerpoint/2010/main" val="155108652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mc:AlternateContent xmlns:mc="http://schemas.openxmlformats.org/markup-compatibility/2006" xmlns:a14="http://schemas.microsoft.com/office/drawing/2010/main">
        <mc:Choice Requires="a14">
          <p:sp>
            <p:nvSpPr>
              <p:cNvPr id="17" name="Rectangle 11"/>
              <p:cNvSpPr>
                <a:spLocks noChangeArrowheads="1"/>
              </p:cNvSpPr>
              <p:nvPr/>
            </p:nvSpPr>
            <p:spPr bwMode="auto">
              <a:xfrm>
                <a:off x="240483" y="2689225"/>
                <a:ext cx="8569325" cy="10277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1600" b="1" dirty="0"/>
                  <a:t>本章的目标是证明理论上可判定而实际中不可判定的问题，即</a:t>
                </a:r>
                <a:r>
                  <a:rPr lang="zh-CN" altLang="en-US" sz="1600" b="1" dirty="0">
                    <a:solidFill>
                      <a:srgbClr val="FF0000"/>
                    </a:solidFill>
                  </a:rPr>
                  <a:t>可判定而难解</a:t>
                </a:r>
                <a:r>
                  <a:rPr lang="zh-CN" altLang="en-US" sz="1600" b="1" dirty="0"/>
                  <a:t>的问题。</a:t>
                </a:r>
                <a:endParaRPr lang="en-US" altLang="zh-CN" sz="1600" b="1" dirty="0"/>
              </a:p>
              <a:p>
                <a:pPr>
                  <a:lnSpc>
                    <a:spcPct val="115000"/>
                  </a:lnSpc>
                  <a:spcBef>
                    <a:spcPct val="15000"/>
                  </a:spcBef>
                </a:pPr>
                <a:r>
                  <a:rPr lang="zh-CN" altLang="en-US" sz="1600" b="1" dirty="0"/>
                  <a:t>每个类</a:t>
                </a:r>
                <a:r>
                  <a:rPr lang="en-US" altLang="zh-CN" sz="1600" b="1" dirty="0"/>
                  <a:t>SPACE(</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𝒏</m:t>
                        </m:r>
                      </m:e>
                      <m:sup>
                        <m:r>
                          <a:rPr lang="en-US" altLang="zh-CN" sz="1600" b="1" i="1" smtClean="0">
                            <a:latin typeface="Cambria Math"/>
                          </a:rPr>
                          <m:t>𝒌</m:t>
                        </m:r>
                      </m:sup>
                    </m:sSup>
                  </m:oMath>
                </a14:m>
                <a:r>
                  <a:rPr lang="en-US" altLang="zh-CN" sz="1600" b="1" dirty="0"/>
                  <a:t>)</a:t>
                </a:r>
                <a:r>
                  <a:rPr lang="zh-CN" altLang="en-US" sz="1600" b="1" dirty="0"/>
                  <a:t>　都包含在类</a:t>
                </a:r>
                <a:r>
                  <a:rPr lang="en-US" altLang="zh-CN" sz="1600" b="1" dirty="0"/>
                  <a:t>SPACE(</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𝒏</m:t>
                        </m:r>
                      </m:e>
                      <m:sup>
                        <m:r>
                          <a:rPr lang="en-US" altLang="zh-CN" sz="1600" b="1" i="1" smtClean="0">
                            <a:latin typeface="Cambria Math"/>
                          </a:rPr>
                          <m:t>𝒍𝒐𝒈𝒏</m:t>
                        </m:r>
                      </m:sup>
                    </m:sSup>
                  </m:oMath>
                </a14:m>
                <a:r>
                  <a:rPr lang="en-US" altLang="zh-CN" sz="1600" b="1" dirty="0"/>
                  <a:t>)</a:t>
                </a:r>
                <a:r>
                  <a:rPr lang="zh-CN" altLang="en-US" sz="1600" b="1" dirty="0"/>
                  <a:t>中，后者又严格包含在类</a:t>
                </a:r>
                <a:r>
                  <a:rPr lang="en-US" altLang="zh-CN" sz="1600" b="1" dirty="0"/>
                  <a:t>SPACE(</a:t>
                </a:r>
                <a14:m>
                  <m:oMath xmlns:m="http://schemas.openxmlformats.org/officeDocument/2006/math">
                    <m:sSup>
                      <m:sSupPr>
                        <m:ctrlPr>
                          <a:rPr lang="en-US" altLang="zh-CN" sz="1600" b="1" i="1">
                            <a:latin typeface="Cambria Math" panose="02040503050406030204" pitchFamily="18" charset="0"/>
                          </a:rPr>
                        </m:ctrlPr>
                      </m:sSupPr>
                      <m:e>
                        <m:r>
                          <a:rPr lang="en-US" altLang="zh-CN" sz="1600" b="1" i="1" smtClean="0">
                            <a:latin typeface="Cambria Math"/>
                          </a:rPr>
                          <m:t>𝟐</m:t>
                        </m:r>
                      </m:e>
                      <m:sup>
                        <m:r>
                          <a:rPr lang="en-US" altLang="zh-CN" sz="1600" b="1" i="1" smtClean="0">
                            <a:latin typeface="Cambria Math"/>
                          </a:rPr>
                          <m:t>𝒏</m:t>
                        </m:r>
                      </m:sup>
                    </m:sSup>
                  </m:oMath>
                </a14:m>
                <a:r>
                  <a:rPr lang="en-US" altLang="zh-CN" sz="1600" b="1" dirty="0"/>
                  <a:t>)</a:t>
                </a:r>
                <a:r>
                  <a:rPr lang="zh-CN" altLang="en-US" sz="1600" b="1" dirty="0"/>
                  <a:t>中，</a:t>
                </a:r>
                <a:endParaRPr lang="en-US" altLang="zh-CN" sz="1600" b="1" dirty="0"/>
              </a:p>
              <a:p>
                <a:pPr>
                  <a:lnSpc>
                    <a:spcPct val="115000"/>
                  </a:lnSpc>
                  <a:spcBef>
                    <a:spcPct val="15000"/>
                  </a:spcBef>
                </a:pPr>
                <a:r>
                  <a:rPr lang="zh-CN" altLang="en-US" sz="1600" b="1" dirty="0"/>
                  <a:t>得到推论</a:t>
                </a:r>
                <a:r>
                  <a:rPr lang="en-US" altLang="zh-CN" sz="1600" b="1" dirty="0"/>
                  <a:t>10.7</a:t>
                </a:r>
                <a:r>
                  <a:rPr lang="zh-CN" altLang="en-US" sz="1600" b="1" dirty="0"/>
                  <a:t>，将多项式空间</a:t>
                </a:r>
                <a:r>
                  <a:rPr lang="en-US" altLang="zh-CN" sz="1600" b="1" dirty="0"/>
                  <a:t>(PSPACE)</a:t>
                </a:r>
                <a:r>
                  <a:rPr lang="zh-CN" altLang="en-US" sz="1600" b="1" dirty="0"/>
                  <a:t>和指数空间</a:t>
                </a:r>
                <a:r>
                  <a:rPr lang="en-US" altLang="zh-CN" sz="1600" b="1" dirty="0"/>
                  <a:t>(EXPSPACE)</a:t>
                </a:r>
                <a:r>
                  <a:rPr lang="zh-CN" altLang="en-US" sz="1600" b="1" dirty="0"/>
                  <a:t>区分开　</a:t>
                </a:r>
                <a:endParaRPr lang="zh-CN" altLang="en-US" sz="1600" dirty="0"/>
              </a:p>
            </p:txBody>
          </p:sp>
        </mc:Choice>
        <mc:Fallback xmlns="">
          <p:sp>
            <p:nvSpPr>
              <p:cNvPr id="17" name="Rectangle 11"/>
              <p:cNvSpPr>
                <a:spLocks noRot="1" noChangeAspect="1" noMove="1" noResize="1" noEditPoints="1" noAdjustHandles="1" noChangeArrowheads="1" noChangeShapeType="1" noTextEdit="1"/>
              </p:cNvSpPr>
              <p:nvPr/>
            </p:nvSpPr>
            <p:spPr bwMode="auto">
              <a:xfrm>
                <a:off x="240483" y="2689225"/>
                <a:ext cx="8569325" cy="1027782"/>
              </a:xfrm>
              <a:prstGeom prst="rect">
                <a:avLst/>
              </a:prstGeom>
              <a:blipFill rotWithShape="1">
                <a:blip r:embed="rId4"/>
                <a:stretch>
                  <a:fillRect l="-356" b="-41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8" name="Group 17"/>
          <p:cNvGrpSpPr>
            <a:grpSpLocks/>
          </p:cNvGrpSpPr>
          <p:nvPr/>
        </p:nvGrpSpPr>
        <p:grpSpPr bwMode="auto">
          <a:xfrm>
            <a:off x="313508" y="962025"/>
            <a:ext cx="8523288" cy="1295400"/>
            <a:chOff x="204" y="709"/>
            <a:chExt cx="5369" cy="816"/>
          </a:xfrm>
        </p:grpSpPr>
        <p:sp>
          <p:nvSpPr>
            <p:cNvPr id="19" name="AutoShape 4"/>
            <p:cNvSpPr>
              <a:spLocks noChangeArrowheads="1"/>
            </p:cNvSpPr>
            <p:nvPr/>
          </p:nvSpPr>
          <p:spPr bwMode="gray">
            <a:xfrm>
              <a:off x="204" y="709"/>
              <a:ext cx="5369" cy="816"/>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20" name="Group 5"/>
            <p:cNvGrpSpPr>
              <a:grpSpLocks/>
            </p:cNvGrpSpPr>
            <p:nvPr/>
          </p:nvGrpSpPr>
          <p:grpSpPr bwMode="auto">
            <a:xfrm>
              <a:off x="295" y="799"/>
              <a:ext cx="712" cy="682"/>
              <a:chOff x="204" y="709"/>
              <a:chExt cx="712" cy="682"/>
            </a:xfrm>
          </p:grpSpPr>
          <p:grpSp>
            <p:nvGrpSpPr>
              <p:cNvPr id="22" name="Group 6"/>
              <p:cNvGrpSpPr>
                <a:grpSpLocks/>
              </p:cNvGrpSpPr>
              <p:nvPr/>
            </p:nvGrpSpPr>
            <p:grpSpPr bwMode="auto">
              <a:xfrm>
                <a:off x="204" y="709"/>
                <a:ext cx="712" cy="682"/>
                <a:chOff x="262" y="807"/>
                <a:chExt cx="712" cy="682"/>
              </a:xfrm>
            </p:grpSpPr>
            <p:sp>
              <p:nvSpPr>
                <p:cNvPr id="25" name="AutoShape 7"/>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8"/>
                <p:cNvSpPr txBox="1">
                  <a:spLocks noChangeArrowheads="1"/>
                </p:cNvSpPr>
                <p:nvPr/>
              </p:nvSpPr>
              <p:spPr bwMode="gray">
                <a:xfrm>
                  <a:off x="340" y="845"/>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10.7</a:t>
                  </a:r>
                </a:p>
              </p:txBody>
            </p:sp>
          </p:grpSp>
          <p:sp>
            <p:nvSpPr>
              <p:cNvPr id="24" name="Freeform 9"/>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1" name="Rectangle 10"/>
            <p:cNvSpPr>
              <a:spLocks noChangeArrowheads="1"/>
            </p:cNvSpPr>
            <p:nvPr/>
          </p:nvSpPr>
          <p:spPr bwMode="auto">
            <a:xfrm>
              <a:off x="1111" y="978"/>
              <a:ext cx="32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Times New Roman" pitchFamily="18" charset="0"/>
                </a:rPr>
                <a:t>PSPACE </a:t>
              </a:r>
              <a:r>
                <a:rPr lang="en-US" altLang="zh-CN" sz="2400" b="1" dirty="0">
                  <a:sym typeface="Symbol" pitchFamily="18" charset="2"/>
                </a:rPr>
                <a:t></a:t>
              </a:r>
              <a:r>
                <a:rPr lang="en-US" altLang="zh-CN" sz="2400" b="1" dirty="0">
                  <a:latin typeface="Times New Roman" pitchFamily="18" charset="0"/>
                </a:rPr>
                <a:t> EXPSPACE(</a:t>
              </a:r>
              <a:r>
                <a:rPr lang="zh-CN" altLang="en-US" sz="2400" b="1" dirty="0">
                  <a:latin typeface="Times New Roman" pitchFamily="18" charset="0"/>
                </a:rPr>
                <a:t>指数空间</a:t>
              </a:r>
              <a:r>
                <a:rPr lang="en-US" altLang="zh-CN" sz="2400" b="1" dirty="0">
                  <a:latin typeface="Times New Roman" pitchFamily="18" charset="0"/>
                </a:rPr>
                <a:t>)</a:t>
              </a:r>
              <a:r>
                <a:rPr lang="zh-CN" altLang="en-US" sz="2400" b="1" dirty="0">
                  <a:latin typeface="Times New Roman" pitchFamily="18" charset="0"/>
                </a:rPr>
                <a:t>。</a:t>
              </a:r>
            </a:p>
          </p:txBody>
        </p:sp>
      </p:grpSp>
    </p:spTree>
    <p:extLst>
      <p:ext uri="{BB962C8B-B14F-4D97-AF65-F5344CB8AC3E}">
        <p14:creationId xmlns:p14="http://schemas.microsoft.com/office/powerpoint/2010/main" val="189913146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57211"/>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7" name="Rectangle 11"/>
          <p:cNvSpPr>
            <a:spLocks noChangeArrowheads="1"/>
          </p:cNvSpPr>
          <p:nvPr/>
        </p:nvSpPr>
        <p:spPr bwMode="auto">
          <a:xfrm>
            <a:off x="290489" y="2749383"/>
            <a:ext cx="8569325" cy="133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1600" b="1" dirty="0"/>
              <a:t>就判定过程必须消耗多于多项式的空间这一意义而言，</a:t>
            </a:r>
            <a:endParaRPr lang="en-US" altLang="zh-CN" sz="1600" b="1" dirty="0"/>
          </a:p>
          <a:p>
            <a:pPr>
              <a:lnSpc>
                <a:spcPct val="115000"/>
              </a:lnSpc>
              <a:spcBef>
                <a:spcPct val="15000"/>
              </a:spcBef>
            </a:pPr>
            <a:r>
              <a:rPr lang="zh-CN" altLang="en-US" sz="1600" b="1" dirty="0"/>
              <a:t>该推论证明</a:t>
            </a:r>
            <a:r>
              <a:rPr lang="zh-CN" altLang="en-US" sz="1600" b="1" dirty="0">
                <a:solidFill>
                  <a:srgbClr val="FF0000"/>
                </a:solidFill>
              </a:rPr>
              <a:t>存在难解的但可判定的问题</a:t>
            </a:r>
            <a:r>
              <a:rPr lang="zh-CN" altLang="en-US" sz="1600" b="1" dirty="0"/>
              <a:t>。</a:t>
            </a:r>
            <a:endParaRPr lang="en-US" altLang="zh-CN" sz="1600" b="1" dirty="0"/>
          </a:p>
          <a:p>
            <a:pPr>
              <a:lnSpc>
                <a:spcPct val="115000"/>
              </a:lnSpc>
              <a:spcBef>
                <a:spcPct val="15000"/>
              </a:spcBef>
            </a:pPr>
            <a:r>
              <a:rPr lang="zh-CN" altLang="en-US" sz="1600" b="1" dirty="0"/>
              <a:t>语言本身有一些不太自然，它们只是为了分享复杂性类才有意义。</a:t>
            </a:r>
          </a:p>
          <a:p>
            <a:pPr>
              <a:lnSpc>
                <a:spcPct val="115000"/>
              </a:lnSpc>
              <a:spcBef>
                <a:spcPct val="15000"/>
              </a:spcBef>
            </a:pPr>
            <a:r>
              <a:rPr lang="zh-CN" altLang="en-US" sz="1600" b="1" dirty="0"/>
              <a:t>在讨论时间层次定理以后，得用这些语言来证明其他更加自然的语言的难解性。　</a:t>
            </a:r>
            <a:r>
              <a:rPr lang="zh-CN" altLang="en-US" sz="1600" dirty="0"/>
              <a:t> </a:t>
            </a:r>
          </a:p>
        </p:txBody>
      </p:sp>
      <p:grpSp>
        <p:nvGrpSpPr>
          <p:cNvPr id="18" name="Group 17"/>
          <p:cNvGrpSpPr>
            <a:grpSpLocks/>
          </p:cNvGrpSpPr>
          <p:nvPr/>
        </p:nvGrpSpPr>
        <p:grpSpPr bwMode="auto">
          <a:xfrm>
            <a:off x="313508" y="962025"/>
            <a:ext cx="8523288" cy="1295400"/>
            <a:chOff x="204" y="709"/>
            <a:chExt cx="5369" cy="816"/>
          </a:xfrm>
        </p:grpSpPr>
        <p:sp>
          <p:nvSpPr>
            <p:cNvPr id="19" name="AutoShape 4"/>
            <p:cNvSpPr>
              <a:spLocks noChangeArrowheads="1"/>
            </p:cNvSpPr>
            <p:nvPr/>
          </p:nvSpPr>
          <p:spPr bwMode="gray">
            <a:xfrm>
              <a:off x="204" y="709"/>
              <a:ext cx="5369" cy="816"/>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20" name="Group 5"/>
            <p:cNvGrpSpPr>
              <a:grpSpLocks/>
            </p:cNvGrpSpPr>
            <p:nvPr/>
          </p:nvGrpSpPr>
          <p:grpSpPr bwMode="auto">
            <a:xfrm>
              <a:off x="295" y="799"/>
              <a:ext cx="712" cy="682"/>
              <a:chOff x="204" y="709"/>
              <a:chExt cx="712" cy="682"/>
            </a:xfrm>
          </p:grpSpPr>
          <p:grpSp>
            <p:nvGrpSpPr>
              <p:cNvPr id="22" name="Group 6"/>
              <p:cNvGrpSpPr>
                <a:grpSpLocks/>
              </p:cNvGrpSpPr>
              <p:nvPr/>
            </p:nvGrpSpPr>
            <p:grpSpPr bwMode="auto">
              <a:xfrm>
                <a:off x="204" y="709"/>
                <a:ext cx="712" cy="682"/>
                <a:chOff x="262" y="807"/>
                <a:chExt cx="712" cy="682"/>
              </a:xfrm>
            </p:grpSpPr>
            <p:sp>
              <p:nvSpPr>
                <p:cNvPr id="25" name="AutoShape 7"/>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8"/>
                <p:cNvSpPr txBox="1">
                  <a:spLocks noChangeArrowheads="1"/>
                </p:cNvSpPr>
                <p:nvPr/>
              </p:nvSpPr>
              <p:spPr bwMode="gray">
                <a:xfrm>
                  <a:off x="340" y="845"/>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10.7</a:t>
                  </a:r>
                </a:p>
              </p:txBody>
            </p:sp>
          </p:grpSp>
          <p:sp>
            <p:nvSpPr>
              <p:cNvPr id="24" name="Freeform 9"/>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1" name="Rectangle 10"/>
            <p:cNvSpPr>
              <a:spLocks noChangeArrowheads="1"/>
            </p:cNvSpPr>
            <p:nvPr/>
          </p:nvSpPr>
          <p:spPr bwMode="auto">
            <a:xfrm>
              <a:off x="1111" y="978"/>
              <a:ext cx="32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latin typeface="Times New Roman" pitchFamily="18" charset="0"/>
                </a:rPr>
                <a:t>PSPACE </a:t>
              </a:r>
              <a:r>
                <a:rPr lang="en-US" altLang="zh-CN" sz="2400" b="1" dirty="0">
                  <a:sym typeface="Symbol" pitchFamily="18" charset="2"/>
                </a:rPr>
                <a:t></a:t>
              </a:r>
              <a:r>
                <a:rPr lang="en-US" altLang="zh-CN" sz="2400" b="1" dirty="0">
                  <a:latin typeface="Times New Roman" pitchFamily="18" charset="0"/>
                </a:rPr>
                <a:t> EXPSPACE(</a:t>
              </a:r>
              <a:r>
                <a:rPr lang="zh-CN" altLang="en-US" sz="2400" b="1" dirty="0">
                  <a:latin typeface="Times New Roman" pitchFamily="18" charset="0"/>
                </a:rPr>
                <a:t>指数空间</a:t>
              </a:r>
              <a:r>
                <a:rPr lang="en-US" altLang="zh-CN" sz="2400" b="1" dirty="0">
                  <a:latin typeface="Times New Roman" pitchFamily="18" charset="0"/>
                </a:rPr>
                <a:t>)</a:t>
              </a:r>
              <a:r>
                <a:rPr lang="zh-CN" altLang="en-US" sz="2400" b="1" dirty="0">
                  <a:latin typeface="Times New Roman" pitchFamily="18" charset="0"/>
                </a:rPr>
                <a:t>。</a:t>
              </a:r>
            </a:p>
          </p:txBody>
        </p:sp>
      </p:grpSp>
    </p:spTree>
    <p:extLst>
      <p:ext uri="{BB962C8B-B14F-4D97-AF65-F5344CB8AC3E}">
        <p14:creationId xmlns:p14="http://schemas.microsoft.com/office/powerpoint/2010/main" val="188487091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0613" y="-1047697"/>
            <a:ext cx="7542687" cy="6803435"/>
          </a:xfrm>
          <a:prstGeom prst="rect">
            <a:avLst/>
          </a:prstGeom>
          <a:noFill/>
        </p:spPr>
      </p:pic>
      <p:sp>
        <p:nvSpPr>
          <p:cNvPr id="3" name="文本框 2"/>
          <p:cNvSpPr txBox="1"/>
          <p:nvPr/>
        </p:nvSpPr>
        <p:spPr>
          <a:xfrm>
            <a:off x="4314422" y="2110547"/>
            <a:ext cx="3262432" cy="707886"/>
          </a:xfrm>
          <a:prstGeom prst="rect">
            <a:avLst/>
          </a:prstGeom>
          <a:noFill/>
        </p:spPr>
        <p:txBody>
          <a:bodyPr wrap="none" rtlCol="0">
            <a:spAutoFit/>
            <a:scene3d>
              <a:camera prst="orthographicFront"/>
              <a:lightRig rig="threePt" dir="t"/>
            </a:scene3d>
            <a:sp3d contourW="12700"/>
          </a:bodyPr>
          <a:lstStyle/>
          <a:p>
            <a:r>
              <a:rPr lang="zh-CN" altLang="en-US" sz="4000" b="1" dirty="0">
                <a:solidFill>
                  <a:schemeClr val="accent3"/>
                </a:solidFill>
              </a:rPr>
              <a:t>时间层次定理</a:t>
            </a:r>
          </a:p>
        </p:txBody>
      </p:sp>
      <p:sp>
        <p:nvSpPr>
          <p:cNvPr id="5" name="文本框 4"/>
          <p:cNvSpPr txBox="1"/>
          <p:nvPr/>
        </p:nvSpPr>
        <p:spPr>
          <a:xfrm>
            <a:off x="2143869" y="1370168"/>
            <a:ext cx="1824538" cy="2215991"/>
          </a:xfrm>
          <a:prstGeom prst="rect">
            <a:avLst/>
          </a:prstGeom>
          <a:noFill/>
        </p:spPr>
        <p:txBody>
          <a:bodyPr wrap="none" rtlCol="0">
            <a:spAutoFit/>
            <a:scene3d>
              <a:camera prst="orthographicFront"/>
              <a:lightRig rig="threePt" dir="t"/>
            </a:scene3d>
            <a:sp3d contourW="12700"/>
          </a:bodyPr>
          <a:lstStyle/>
          <a:p>
            <a:pPr algn="ctr"/>
            <a:r>
              <a:rPr lang="en-US" altLang="zh-CN" sz="13800" b="1">
                <a:solidFill>
                  <a:schemeClr val="tx2"/>
                </a:solidFill>
                <a:latin typeface="Agency FB" panose="020B0503020202020204" pitchFamily="34" charset="0"/>
              </a:rPr>
              <a:t>03</a:t>
            </a:r>
            <a:endParaRPr lang="zh-CN" altLang="en-US" sz="13800" b="1" dirty="0">
              <a:solidFill>
                <a:schemeClr val="tx2"/>
              </a:solidFill>
              <a:latin typeface="Agency FB" panose="020B0503020202020204" pitchFamily="34" charset="0"/>
            </a:endParaRPr>
          </a:p>
        </p:txBody>
      </p:sp>
    </p:spTree>
    <p:extLst>
      <p:ext uri="{BB962C8B-B14F-4D97-AF65-F5344CB8AC3E}">
        <p14:creationId xmlns:p14="http://schemas.microsoft.com/office/powerpoint/2010/main" val="2126779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55970" y="371523"/>
            <a:ext cx="523604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r>
              <a:rPr lang="en-US" altLang="zh-CN" sz="2400" spc="225" dirty="0">
                <a:solidFill>
                  <a:schemeClr val="tx2"/>
                </a:solidFill>
                <a:latin typeface="微软雅黑" pitchFamily="34" charset="-122"/>
                <a:ea typeface="微软雅黑" pitchFamily="34" charset="-122"/>
              </a:rPr>
              <a:t>——</a:t>
            </a:r>
            <a:r>
              <a:rPr lang="zh-CN" altLang="en-US" sz="2400" spc="225" dirty="0">
                <a:solidFill>
                  <a:schemeClr val="tx2"/>
                </a:solidFill>
                <a:latin typeface="微软雅黑" pitchFamily="34" charset="-122"/>
                <a:ea typeface="微软雅黑" pitchFamily="34" charset="-122"/>
              </a:rPr>
              <a:t>时间可构造</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12" name="Group 11"/>
          <p:cNvGrpSpPr>
            <a:grpSpLocks/>
          </p:cNvGrpSpPr>
          <p:nvPr/>
        </p:nvGrpSpPr>
        <p:grpSpPr bwMode="auto">
          <a:xfrm>
            <a:off x="323850" y="1125538"/>
            <a:ext cx="8451850" cy="1439862"/>
            <a:chOff x="204" y="709"/>
            <a:chExt cx="5324" cy="907"/>
          </a:xfrm>
        </p:grpSpPr>
        <p:sp>
          <p:nvSpPr>
            <p:cNvPr id="17" name="AutoShape 3"/>
            <p:cNvSpPr>
              <a:spLocks noChangeArrowheads="1"/>
            </p:cNvSpPr>
            <p:nvPr/>
          </p:nvSpPr>
          <p:spPr bwMode="gray">
            <a:xfrm>
              <a:off x="204" y="709"/>
              <a:ext cx="5324" cy="90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18" name="Group 4"/>
            <p:cNvGrpSpPr>
              <a:grpSpLocks/>
            </p:cNvGrpSpPr>
            <p:nvPr/>
          </p:nvGrpSpPr>
          <p:grpSpPr bwMode="auto">
            <a:xfrm>
              <a:off x="295" y="799"/>
              <a:ext cx="712" cy="682"/>
              <a:chOff x="204" y="709"/>
              <a:chExt cx="712" cy="682"/>
            </a:xfrm>
          </p:grpSpPr>
          <p:grpSp>
            <p:nvGrpSpPr>
              <p:cNvPr id="20" name="Group 5"/>
              <p:cNvGrpSpPr>
                <a:grpSpLocks/>
              </p:cNvGrpSpPr>
              <p:nvPr/>
            </p:nvGrpSpPr>
            <p:grpSpPr bwMode="auto">
              <a:xfrm>
                <a:off x="204" y="709"/>
                <a:ext cx="712" cy="682"/>
                <a:chOff x="262" y="807"/>
                <a:chExt cx="712" cy="682"/>
              </a:xfrm>
            </p:grpSpPr>
            <p:sp>
              <p:nvSpPr>
                <p:cNvPr id="22" name="AutoShape 6"/>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7"/>
                <p:cNvSpPr txBox="1">
                  <a:spLocks noChangeArrowheads="1"/>
                </p:cNvSpPr>
                <p:nvPr/>
              </p:nvSpPr>
              <p:spPr bwMode="gray">
                <a:xfrm>
                  <a:off x="340" y="845"/>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定义</a:t>
                  </a:r>
                </a:p>
                <a:p>
                  <a:pPr algn="ctr"/>
                  <a:r>
                    <a:rPr lang="en-US" altLang="zh-CN" sz="2400" b="1" dirty="0">
                      <a:solidFill>
                        <a:srgbClr val="0000FF"/>
                      </a:solidFill>
                      <a:effectLst>
                        <a:outerShdw blurRad="38100" dist="38100" dir="2700000" algn="tl">
                          <a:srgbClr val="C0C0C0"/>
                        </a:outerShdw>
                      </a:effectLst>
                      <a:latin typeface="Times New Roman" pitchFamily="18" charset="0"/>
                    </a:rPr>
                    <a:t>10.8</a:t>
                  </a:r>
                </a:p>
              </p:txBody>
            </p:sp>
          </p:grpSp>
          <p:sp>
            <p:nvSpPr>
              <p:cNvPr id="21" name="Freeform 8"/>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9" name="Rectangle 9"/>
            <p:cNvSpPr>
              <a:spLocks noChangeArrowheads="1"/>
            </p:cNvSpPr>
            <p:nvPr/>
          </p:nvSpPr>
          <p:spPr bwMode="auto">
            <a:xfrm>
              <a:off x="1020" y="754"/>
              <a:ext cx="4400"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2400" b="1" dirty="0">
                  <a:latin typeface="Times New Roman" pitchFamily="18" charset="0"/>
                </a:rPr>
                <a:t>函数 </a:t>
              </a:r>
              <a:r>
                <a:rPr lang="en-US" altLang="zh-CN" sz="2400" b="1" i="1" dirty="0">
                  <a:latin typeface="Times New Roman" pitchFamily="18" charset="0"/>
                </a:rPr>
                <a:t>t</a:t>
              </a:r>
              <a:r>
                <a:rPr lang="zh-CN" altLang="en-US" sz="2400" b="1" dirty="0">
                  <a:latin typeface="Times New Roman" pitchFamily="18" charset="0"/>
                </a:rPr>
                <a:t>：</a:t>
              </a:r>
              <a:r>
                <a:rPr lang="en-US" altLang="zh-CN" sz="2400" b="1" i="1" dirty="0">
                  <a:latin typeface="Times New Roman" pitchFamily="18" charset="0"/>
                </a:rPr>
                <a:t>N→N</a:t>
              </a:r>
              <a:r>
                <a:rPr lang="zh-CN" altLang="en-US" sz="2400" b="1" dirty="0">
                  <a:latin typeface="Times New Roman" pitchFamily="18" charset="0"/>
                </a:rPr>
                <a:t>，</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a:t>
              </a:r>
              <a:r>
                <a:rPr lang="en-US" altLang="zh-CN" sz="2400" b="1" i="1" dirty="0" err="1">
                  <a:latin typeface="Times New Roman" pitchFamily="18" charset="0"/>
                </a:rPr>
                <a:t>n</a:t>
              </a:r>
              <a:r>
                <a:rPr lang="en-US" altLang="zh-CN" sz="2400" b="1" dirty="0" err="1">
                  <a:latin typeface="Times New Roman" pitchFamily="18" charset="0"/>
                </a:rPr>
                <a:t>log</a:t>
              </a:r>
              <a:r>
                <a:rPr lang="en-US" altLang="zh-CN" sz="2400" b="1" i="1" dirty="0" err="1">
                  <a:latin typeface="Times New Roman" pitchFamily="18" charset="0"/>
                </a:rPr>
                <a:t>n</a:t>
              </a:r>
              <a:r>
                <a:rPr lang="zh-CN" altLang="en-US" sz="2400" b="1" dirty="0">
                  <a:latin typeface="Times New Roman" pitchFamily="18" charset="0"/>
                </a:rPr>
                <a:t>，如果函数把 </a:t>
              </a:r>
              <a:r>
                <a:rPr lang="en-US" altLang="zh-CN" sz="2400" b="1" dirty="0">
                  <a:latin typeface="Times New Roman" pitchFamily="18" charset="0"/>
                </a:rPr>
                <a:t>1</a:t>
              </a:r>
              <a:r>
                <a:rPr lang="en-US" altLang="zh-CN" sz="2400" b="1" i="1" baseline="30000" dirty="0">
                  <a:latin typeface="Times New Roman" pitchFamily="18" charset="0"/>
                </a:rPr>
                <a:t>n</a:t>
              </a:r>
              <a:r>
                <a:rPr lang="en-US" altLang="zh-CN" sz="2400" b="1" baseline="30000" dirty="0">
                  <a:latin typeface="Times New Roman" pitchFamily="18" charset="0"/>
                </a:rPr>
                <a:t> </a:t>
              </a:r>
              <a:r>
                <a:rPr lang="zh-CN" altLang="en-US" sz="2400" b="1" dirty="0">
                  <a:latin typeface="Times New Roman" pitchFamily="18" charset="0"/>
                </a:rPr>
                <a:t>映射为 </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的二进制表示，并</a:t>
              </a:r>
              <a:r>
                <a:rPr lang="zh-CN" altLang="en-US" sz="2400" b="1" dirty="0">
                  <a:solidFill>
                    <a:srgbClr val="FF0000"/>
                  </a:solidFill>
                  <a:latin typeface="Times New Roman" pitchFamily="18" charset="0"/>
                </a:rPr>
                <a:t>在时间 </a:t>
              </a:r>
              <a:r>
                <a:rPr lang="en-US" altLang="zh-CN" sz="2400" b="1" i="1" dirty="0">
                  <a:solidFill>
                    <a:srgbClr val="FF0000"/>
                  </a:solidFill>
                  <a:latin typeface="Times New Roman" pitchFamily="18" charset="0"/>
                </a:rPr>
                <a:t>O</a:t>
              </a:r>
              <a:r>
                <a:rPr lang="en-US" altLang="zh-CN" sz="2400" b="1" dirty="0">
                  <a:solidFill>
                    <a:srgbClr val="FF0000"/>
                  </a:solidFill>
                  <a:latin typeface="Times New Roman" pitchFamily="18" charset="0"/>
                </a:rPr>
                <a:t>(</a:t>
              </a:r>
              <a:r>
                <a:rPr lang="en-US" altLang="zh-CN" sz="2400" b="1" i="1" dirty="0">
                  <a:solidFill>
                    <a:srgbClr val="FF0000"/>
                  </a:solidFill>
                  <a:latin typeface="Times New Roman" pitchFamily="18" charset="0"/>
                </a:rPr>
                <a:t>t</a:t>
              </a:r>
              <a:r>
                <a:rPr lang="en-US" altLang="zh-CN" sz="2400" b="1" dirty="0">
                  <a:solidFill>
                    <a:srgbClr val="FF0000"/>
                  </a:solidFill>
                  <a:latin typeface="Times New Roman" pitchFamily="18" charset="0"/>
                </a:rPr>
                <a:t>(</a:t>
              </a:r>
              <a:r>
                <a:rPr lang="en-US" altLang="zh-CN" sz="2400" b="1" i="1" dirty="0">
                  <a:solidFill>
                    <a:srgbClr val="FF0000"/>
                  </a:solidFill>
                  <a:latin typeface="Times New Roman" pitchFamily="18" charset="0"/>
                </a:rPr>
                <a:t>n</a:t>
              </a:r>
              <a:r>
                <a:rPr lang="en-US" altLang="zh-CN" sz="2400" b="1" dirty="0">
                  <a:solidFill>
                    <a:srgbClr val="FF0000"/>
                  </a:solidFill>
                  <a:latin typeface="Times New Roman" pitchFamily="18" charset="0"/>
                </a:rPr>
                <a:t>)) </a:t>
              </a:r>
              <a:r>
                <a:rPr lang="zh-CN" altLang="en-US" sz="2400" b="1" dirty="0">
                  <a:solidFill>
                    <a:srgbClr val="FF0000"/>
                  </a:solidFill>
                  <a:latin typeface="Times New Roman" pitchFamily="18" charset="0"/>
                </a:rPr>
                <a:t>内可计算</a:t>
              </a:r>
              <a:r>
                <a:rPr lang="zh-CN" altLang="en-US" sz="2400" b="1" dirty="0">
                  <a:latin typeface="Times New Roman" pitchFamily="18" charset="0"/>
                </a:rPr>
                <a:t>，则称该函数为是</a:t>
              </a:r>
              <a:r>
                <a:rPr lang="zh-CN" altLang="en-US" sz="2400" b="1" dirty="0">
                  <a:solidFill>
                    <a:srgbClr val="0000FF"/>
                  </a:solidFill>
                  <a:latin typeface="Times New Roman" pitchFamily="18" charset="0"/>
                </a:rPr>
                <a:t>时间可构造的</a:t>
              </a:r>
              <a:r>
                <a:rPr lang="zh-CN" altLang="en-US" sz="2400" b="1" dirty="0">
                  <a:latin typeface="Times New Roman" pitchFamily="18" charset="0"/>
                </a:rPr>
                <a:t>。</a:t>
              </a:r>
              <a:r>
                <a:rPr lang="zh-CN" altLang="en-US" sz="2400" dirty="0">
                  <a:latin typeface="Times New Roman" pitchFamily="18" charset="0"/>
                </a:rPr>
                <a:t> </a:t>
              </a:r>
            </a:p>
          </p:txBody>
        </p:sp>
      </p:grpSp>
      <p:sp>
        <p:nvSpPr>
          <p:cNvPr id="2" name="矩形 1"/>
          <p:cNvSpPr/>
          <p:nvPr/>
        </p:nvSpPr>
        <p:spPr>
          <a:xfrm>
            <a:off x="631938" y="3125130"/>
            <a:ext cx="7835673" cy="1366528"/>
          </a:xfrm>
          <a:prstGeom prst="rect">
            <a:avLst/>
          </a:prstGeom>
        </p:spPr>
        <p:txBody>
          <a:bodyPr wrap="square">
            <a:spAutoFit/>
          </a:bodyPr>
          <a:lstStyle/>
          <a:p>
            <a:pPr lvl="0" defTabSz="914400" fontAlgn="base">
              <a:lnSpc>
                <a:spcPct val="115000"/>
              </a:lnSpc>
              <a:spcBef>
                <a:spcPct val="15000"/>
              </a:spcBef>
              <a:spcAft>
                <a:spcPct val="0"/>
              </a:spcAft>
              <a:buClr>
                <a:srgbClr val="0000FF"/>
              </a:buClr>
            </a:pPr>
            <a:r>
              <a:rPr lang="zh-CN" altLang="en-US" sz="2400" b="1" kern="0" dirty="0">
                <a:solidFill>
                  <a:srgbClr val="000000"/>
                </a:solidFill>
                <a:latin typeface="Times New Roman"/>
                <a:ea typeface="宋体"/>
              </a:rPr>
              <a:t>换言之，如果存在某个 </a:t>
            </a:r>
            <a:r>
              <a:rPr lang="en-US" altLang="zh-CN" sz="2400" b="1" kern="0" dirty="0">
                <a:solidFill>
                  <a:srgbClr val="000000"/>
                </a:solidFill>
                <a:latin typeface="Times New Roman"/>
                <a:ea typeface="宋体"/>
              </a:rPr>
              <a:t>TM </a:t>
            </a:r>
            <a:r>
              <a:rPr lang="en-US" altLang="zh-CN" sz="2400" b="1" i="1" kern="0" dirty="0">
                <a:solidFill>
                  <a:srgbClr val="000000"/>
                </a:solidFill>
                <a:latin typeface="Times New Roman"/>
                <a:ea typeface="宋体"/>
              </a:rPr>
              <a:t>M</a:t>
            </a:r>
            <a:r>
              <a:rPr lang="zh-CN" altLang="en-US" sz="2400" b="1" kern="0" dirty="0">
                <a:solidFill>
                  <a:srgbClr val="000000"/>
                </a:solidFill>
                <a:latin typeface="Times New Roman"/>
                <a:ea typeface="宋体"/>
              </a:rPr>
              <a:t>，在</a:t>
            </a:r>
            <a:r>
              <a:rPr lang="zh-CN" altLang="en-US" sz="2400" b="1" kern="0" dirty="0">
                <a:solidFill>
                  <a:srgbClr val="FF0000"/>
                </a:solidFill>
                <a:latin typeface="Times New Roman"/>
                <a:ea typeface="宋体"/>
              </a:rPr>
              <a:t>时间</a:t>
            </a:r>
            <a:r>
              <a:rPr lang="en-US" altLang="zh-CN" sz="2400" b="1" i="1" kern="0" dirty="0">
                <a:solidFill>
                  <a:srgbClr val="FF0000"/>
                </a:solidFill>
                <a:latin typeface="Times New Roman"/>
                <a:ea typeface="宋体"/>
              </a:rPr>
              <a:t>O</a:t>
            </a:r>
            <a:r>
              <a:rPr lang="en-US" altLang="zh-CN" sz="2400" b="1" kern="0" dirty="0">
                <a:solidFill>
                  <a:srgbClr val="FF0000"/>
                </a:solidFill>
                <a:latin typeface="Times New Roman"/>
                <a:ea typeface="宋体"/>
              </a:rPr>
              <a:t>(</a:t>
            </a:r>
            <a:r>
              <a:rPr lang="en-US" altLang="zh-CN" sz="2400" b="1" i="1" kern="0" dirty="0">
                <a:solidFill>
                  <a:srgbClr val="FF0000"/>
                </a:solidFill>
                <a:latin typeface="Times New Roman"/>
                <a:ea typeface="宋体"/>
              </a:rPr>
              <a:t>t</a:t>
            </a:r>
            <a:r>
              <a:rPr lang="en-US" altLang="zh-CN" sz="2400" b="1" kern="0" dirty="0">
                <a:solidFill>
                  <a:srgbClr val="FF0000"/>
                </a:solidFill>
                <a:latin typeface="Times New Roman"/>
                <a:ea typeface="宋体"/>
              </a:rPr>
              <a:t>(</a:t>
            </a:r>
            <a:r>
              <a:rPr lang="en-US" altLang="zh-CN" sz="2400" b="1" i="1" kern="0" dirty="0">
                <a:solidFill>
                  <a:srgbClr val="FF0000"/>
                </a:solidFill>
                <a:latin typeface="Times New Roman"/>
                <a:ea typeface="宋体"/>
              </a:rPr>
              <a:t>n</a:t>
            </a:r>
            <a:r>
              <a:rPr lang="en-US" altLang="zh-CN" sz="2400" b="1" kern="0" dirty="0">
                <a:solidFill>
                  <a:srgbClr val="FF0000"/>
                </a:solidFill>
                <a:latin typeface="Times New Roman"/>
                <a:ea typeface="宋体"/>
              </a:rPr>
              <a:t>)) </a:t>
            </a:r>
            <a:r>
              <a:rPr lang="zh-CN" altLang="en-US" sz="2400" b="1" kern="0" dirty="0">
                <a:solidFill>
                  <a:srgbClr val="FF0000"/>
                </a:solidFill>
                <a:latin typeface="Times New Roman"/>
                <a:ea typeface="宋体"/>
              </a:rPr>
              <a:t>内运行</a:t>
            </a:r>
            <a:r>
              <a:rPr lang="zh-CN" altLang="en-US" sz="2400" b="1" kern="0" dirty="0">
                <a:solidFill>
                  <a:srgbClr val="000000"/>
                </a:solidFill>
                <a:latin typeface="Times New Roman"/>
                <a:ea typeface="宋体"/>
              </a:rPr>
              <a:t>，而且</a:t>
            </a:r>
            <a:r>
              <a:rPr lang="zh-CN" altLang="en-US" sz="2400" b="1" kern="0" dirty="0">
                <a:solidFill>
                  <a:srgbClr val="FF0000"/>
                </a:solidFill>
                <a:latin typeface="Times New Roman"/>
                <a:ea typeface="宋体"/>
              </a:rPr>
              <a:t>在输入 </a:t>
            </a:r>
            <a:r>
              <a:rPr lang="en-US" altLang="zh-CN" sz="2400" b="1" kern="0" dirty="0">
                <a:solidFill>
                  <a:srgbClr val="FF0000"/>
                </a:solidFill>
                <a:latin typeface="Times New Roman"/>
                <a:ea typeface="宋体"/>
              </a:rPr>
              <a:t>1</a:t>
            </a:r>
            <a:r>
              <a:rPr lang="en-US" altLang="zh-CN" sz="2400" b="1" i="1" kern="0" baseline="30000" dirty="0">
                <a:solidFill>
                  <a:srgbClr val="FF0000"/>
                </a:solidFill>
                <a:latin typeface="Times New Roman"/>
                <a:ea typeface="宋体"/>
              </a:rPr>
              <a:t>n</a:t>
            </a:r>
            <a:r>
              <a:rPr lang="en-US" altLang="zh-CN" sz="2400" b="1" kern="0" dirty="0">
                <a:solidFill>
                  <a:srgbClr val="FF0000"/>
                </a:solidFill>
                <a:latin typeface="Times New Roman"/>
                <a:ea typeface="宋体"/>
              </a:rPr>
              <a:t> </a:t>
            </a:r>
            <a:r>
              <a:rPr lang="zh-CN" altLang="en-US" sz="2400" b="1" kern="0" dirty="0">
                <a:solidFill>
                  <a:srgbClr val="FF0000"/>
                </a:solidFill>
                <a:latin typeface="Times New Roman"/>
                <a:ea typeface="宋体"/>
              </a:rPr>
              <a:t>时总能停机</a:t>
            </a:r>
            <a:r>
              <a:rPr lang="zh-CN" altLang="en-US" sz="2400" b="1" kern="0" dirty="0">
                <a:solidFill>
                  <a:srgbClr val="000000"/>
                </a:solidFill>
                <a:latin typeface="Times New Roman"/>
                <a:ea typeface="宋体"/>
              </a:rPr>
              <a:t>，停机时，</a:t>
            </a:r>
            <a:r>
              <a:rPr lang="en-US" altLang="zh-CN" sz="2400" b="1" i="1" kern="0" dirty="0">
                <a:solidFill>
                  <a:srgbClr val="FF0000"/>
                </a:solidFill>
                <a:latin typeface="Times New Roman"/>
                <a:ea typeface="宋体"/>
              </a:rPr>
              <a:t>t</a:t>
            </a:r>
            <a:r>
              <a:rPr lang="en-US" altLang="zh-CN" sz="2400" b="1" kern="0" dirty="0">
                <a:solidFill>
                  <a:srgbClr val="FF0000"/>
                </a:solidFill>
                <a:latin typeface="Times New Roman"/>
                <a:ea typeface="宋体"/>
              </a:rPr>
              <a:t>(</a:t>
            </a:r>
            <a:r>
              <a:rPr lang="en-US" altLang="zh-CN" sz="2400" b="1" i="1" kern="0" dirty="0">
                <a:solidFill>
                  <a:srgbClr val="FF0000"/>
                </a:solidFill>
                <a:latin typeface="Times New Roman"/>
                <a:ea typeface="宋体"/>
              </a:rPr>
              <a:t>n</a:t>
            </a:r>
            <a:r>
              <a:rPr lang="en-US" altLang="zh-CN" sz="2400" b="1" kern="0" dirty="0">
                <a:solidFill>
                  <a:srgbClr val="FF0000"/>
                </a:solidFill>
                <a:latin typeface="Times New Roman"/>
                <a:ea typeface="宋体"/>
              </a:rPr>
              <a:t>) </a:t>
            </a:r>
            <a:r>
              <a:rPr lang="zh-CN" altLang="en-US" sz="2400" b="1" kern="0" dirty="0">
                <a:solidFill>
                  <a:srgbClr val="FF0000"/>
                </a:solidFill>
                <a:latin typeface="Times New Roman"/>
                <a:ea typeface="宋体"/>
              </a:rPr>
              <a:t>的二进制表示出现在带子上</a:t>
            </a:r>
            <a:r>
              <a:rPr lang="zh-CN" altLang="en-US" sz="2400" b="1" kern="0" dirty="0">
                <a:solidFill>
                  <a:srgbClr val="000000"/>
                </a:solidFill>
                <a:latin typeface="Times New Roman"/>
                <a:ea typeface="宋体"/>
              </a:rPr>
              <a:t>，则 </a:t>
            </a:r>
            <a:r>
              <a:rPr lang="en-US" altLang="zh-CN" sz="2400" b="1" i="1" kern="0" dirty="0">
                <a:solidFill>
                  <a:srgbClr val="0000FF"/>
                </a:solidFill>
                <a:latin typeface="Times New Roman"/>
                <a:ea typeface="宋体"/>
              </a:rPr>
              <a:t>t</a:t>
            </a:r>
            <a:r>
              <a:rPr lang="en-US" altLang="zh-CN" sz="2400" b="1" kern="0" dirty="0">
                <a:solidFill>
                  <a:srgbClr val="0000FF"/>
                </a:solidFill>
                <a:latin typeface="Times New Roman"/>
                <a:ea typeface="宋体"/>
              </a:rPr>
              <a:t> </a:t>
            </a:r>
            <a:r>
              <a:rPr lang="zh-CN" altLang="en-US" sz="2400" b="1" kern="0" dirty="0">
                <a:solidFill>
                  <a:srgbClr val="0000FF"/>
                </a:solidFill>
                <a:latin typeface="Times New Roman"/>
                <a:ea typeface="宋体"/>
              </a:rPr>
              <a:t>是时间可构造的</a:t>
            </a:r>
            <a:r>
              <a:rPr lang="zh-CN" altLang="en-US" sz="2400" b="1" kern="0" dirty="0">
                <a:solidFill>
                  <a:srgbClr val="000000"/>
                </a:solidFill>
                <a:latin typeface="Times New Roman"/>
                <a:ea typeface="宋体"/>
              </a:rPr>
              <a:t>。</a:t>
            </a:r>
          </a:p>
        </p:txBody>
      </p:sp>
    </p:spTree>
    <p:extLst>
      <p:ext uri="{BB962C8B-B14F-4D97-AF65-F5344CB8AC3E}">
        <p14:creationId xmlns:p14="http://schemas.microsoft.com/office/powerpoint/2010/main" val="37710657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55970" y="371523"/>
            <a:ext cx="523604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r>
              <a:rPr lang="en-US" altLang="zh-CN" sz="2400" spc="225" dirty="0">
                <a:solidFill>
                  <a:schemeClr val="tx2"/>
                </a:solidFill>
                <a:latin typeface="微软雅黑" pitchFamily="34" charset="-122"/>
                <a:ea typeface="微软雅黑" pitchFamily="34" charset="-122"/>
              </a:rPr>
              <a:t>——</a:t>
            </a:r>
            <a:r>
              <a:rPr lang="zh-CN" altLang="en-US" sz="2400" spc="225" dirty="0">
                <a:solidFill>
                  <a:schemeClr val="tx2"/>
                </a:solidFill>
                <a:latin typeface="微软雅黑" pitchFamily="34" charset="-122"/>
                <a:ea typeface="微软雅黑" pitchFamily="34" charset="-122"/>
              </a:rPr>
              <a:t>时间可构造</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24" name="Group 26"/>
          <p:cNvGrpSpPr>
            <a:grpSpLocks/>
          </p:cNvGrpSpPr>
          <p:nvPr/>
        </p:nvGrpSpPr>
        <p:grpSpPr bwMode="auto">
          <a:xfrm>
            <a:off x="250825" y="2420938"/>
            <a:ext cx="8893175" cy="2216150"/>
            <a:chOff x="158" y="1525"/>
            <a:chExt cx="5602" cy="1396"/>
          </a:xfrm>
        </p:grpSpPr>
        <p:sp>
          <p:nvSpPr>
            <p:cNvPr id="25" name="Rectangle 10"/>
            <p:cNvSpPr>
              <a:spLocks noChangeArrowheads="1"/>
            </p:cNvSpPr>
            <p:nvPr/>
          </p:nvSpPr>
          <p:spPr bwMode="auto">
            <a:xfrm>
              <a:off x="158" y="1525"/>
              <a:ext cx="5444" cy="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2000" b="1" dirty="0">
                  <a:latin typeface="Times New Roman" pitchFamily="18" charset="0"/>
                </a:rPr>
                <a:t>例如，为了证明          是时间可构造的，首先设计一个 </a:t>
              </a:r>
              <a:r>
                <a:rPr lang="en-US" altLang="zh-CN" sz="2000" b="1" dirty="0">
                  <a:latin typeface="Times New Roman" pitchFamily="18" charset="0"/>
                </a:rPr>
                <a:t>TM</a:t>
              </a:r>
              <a:r>
                <a:rPr lang="zh-CN" altLang="en-US" sz="2000" b="1" dirty="0">
                  <a:latin typeface="Times New Roman" pitchFamily="18" charset="0"/>
                </a:rPr>
                <a:t>，以二进制计算 </a:t>
              </a:r>
              <a:r>
                <a:rPr lang="en-US" altLang="zh-CN" sz="2000" b="1" dirty="0">
                  <a:latin typeface="Times New Roman" pitchFamily="18" charset="0"/>
                </a:rPr>
                <a:t>1 </a:t>
              </a:r>
              <a:r>
                <a:rPr lang="zh-CN" altLang="en-US" sz="2000" b="1" dirty="0">
                  <a:latin typeface="Times New Roman" pitchFamily="18" charset="0"/>
                </a:rPr>
                <a:t>的个数。为此该 </a:t>
              </a:r>
              <a:r>
                <a:rPr lang="en-US" altLang="zh-CN" sz="2000" b="1" dirty="0">
                  <a:latin typeface="Times New Roman" pitchFamily="18" charset="0"/>
                </a:rPr>
                <a:t>TM </a:t>
              </a:r>
              <a:r>
                <a:rPr lang="zh-CN" altLang="en-US" sz="2000" b="1" dirty="0">
                  <a:latin typeface="Times New Roman" pitchFamily="18" charset="0"/>
                </a:rPr>
                <a:t>沿着带子移动一个二进制计数器，每到一个输入把它加 </a:t>
              </a:r>
              <a:r>
                <a:rPr lang="en-US" altLang="zh-CN" sz="2000" b="1" dirty="0">
                  <a:latin typeface="Times New Roman" pitchFamily="18" charset="0"/>
                </a:rPr>
                <a:t>1</a:t>
              </a:r>
              <a:r>
                <a:rPr lang="zh-CN" altLang="en-US" sz="2000" b="1" dirty="0">
                  <a:latin typeface="Times New Roman" pitchFamily="18" charset="0"/>
                </a:rPr>
                <a:t>，直至输入的末端。因为对于 </a:t>
              </a:r>
              <a:r>
                <a:rPr lang="en-US" altLang="zh-CN" sz="2000" b="1" i="1" dirty="0">
                  <a:solidFill>
                    <a:srgbClr val="FF0000"/>
                  </a:solidFill>
                  <a:latin typeface="Times New Roman" pitchFamily="18" charset="0"/>
                </a:rPr>
                <a:t>n</a:t>
              </a:r>
              <a:r>
                <a:rPr lang="zh-CN" altLang="en-US" sz="2000" b="1" dirty="0">
                  <a:solidFill>
                    <a:srgbClr val="FF0000"/>
                  </a:solidFill>
                  <a:latin typeface="Times New Roman" pitchFamily="18" charset="0"/>
                </a:rPr>
                <a:t>个输入位置</a:t>
              </a:r>
              <a:r>
                <a:rPr lang="zh-CN" altLang="en-US" sz="2000" b="1" dirty="0">
                  <a:latin typeface="Times New Roman" pitchFamily="18" charset="0"/>
                </a:rPr>
                <a:t>的</a:t>
              </a:r>
              <a:r>
                <a:rPr lang="zh-CN" altLang="en-US" sz="2000" b="1" dirty="0">
                  <a:solidFill>
                    <a:srgbClr val="FF0000"/>
                  </a:solidFill>
                  <a:latin typeface="Times New Roman" pitchFamily="18" charset="0"/>
                </a:rPr>
                <a:t>每一个都需要消耗 </a:t>
              </a:r>
              <a:r>
                <a:rPr lang="en-US" altLang="zh-CN" sz="2000" b="1" i="1" dirty="0">
                  <a:solidFill>
                    <a:srgbClr val="FF0000"/>
                  </a:solidFill>
                  <a:latin typeface="Times New Roman" pitchFamily="18" charset="0"/>
                </a:rPr>
                <a:t>O</a:t>
              </a:r>
              <a:r>
                <a:rPr lang="en-US" altLang="zh-CN" sz="2000" b="1" dirty="0">
                  <a:solidFill>
                    <a:srgbClr val="FF0000"/>
                  </a:solidFill>
                  <a:latin typeface="Times New Roman" pitchFamily="18" charset="0"/>
                </a:rPr>
                <a:t>(</a:t>
              </a:r>
              <a:r>
                <a:rPr lang="en-US" altLang="zh-CN" sz="2000" b="1" dirty="0" err="1">
                  <a:solidFill>
                    <a:srgbClr val="FF0000"/>
                  </a:solidFill>
                  <a:latin typeface="Times New Roman" pitchFamily="18" charset="0"/>
                </a:rPr>
                <a:t>log</a:t>
              </a:r>
              <a:r>
                <a:rPr lang="en-US" altLang="zh-CN" sz="2000" b="1" i="1" dirty="0" err="1">
                  <a:solidFill>
                    <a:srgbClr val="FF0000"/>
                  </a:solidFill>
                  <a:latin typeface="Times New Roman" pitchFamily="18" charset="0"/>
                </a:rPr>
                <a:t>n</a:t>
              </a:r>
              <a:r>
                <a:rPr lang="en-US" altLang="zh-CN" sz="2000" b="1" dirty="0">
                  <a:solidFill>
                    <a:srgbClr val="FF0000"/>
                  </a:solidFill>
                  <a:latin typeface="Times New Roman" pitchFamily="18" charset="0"/>
                </a:rPr>
                <a:t>) </a:t>
              </a:r>
              <a:r>
                <a:rPr lang="zh-CN" altLang="en-US" sz="2000" b="1" dirty="0">
                  <a:solidFill>
                    <a:srgbClr val="FF0000"/>
                  </a:solidFill>
                  <a:latin typeface="Times New Roman" pitchFamily="18" charset="0"/>
                </a:rPr>
                <a:t>步</a:t>
              </a:r>
              <a:r>
                <a:rPr lang="zh-CN" altLang="en-US" sz="2000" b="1" dirty="0">
                  <a:latin typeface="Times New Roman" pitchFamily="18" charset="0"/>
                </a:rPr>
                <a:t>。所以这部分工作消耗 </a:t>
              </a:r>
              <a:r>
                <a:rPr lang="en-US" altLang="zh-CN" sz="2000" b="1" i="1" dirty="0">
                  <a:solidFill>
                    <a:srgbClr val="FF0000"/>
                  </a:solidFill>
                  <a:latin typeface="Times New Roman" pitchFamily="18" charset="0"/>
                </a:rPr>
                <a:t>O</a:t>
              </a:r>
              <a:r>
                <a:rPr lang="en-US" altLang="zh-CN" sz="2000" b="1" dirty="0">
                  <a:solidFill>
                    <a:srgbClr val="FF0000"/>
                  </a:solidFill>
                  <a:latin typeface="Times New Roman" pitchFamily="18" charset="0"/>
                </a:rPr>
                <a:t>(</a:t>
              </a:r>
              <a:r>
                <a:rPr lang="en-US" altLang="zh-CN" sz="2000" b="1" i="1" dirty="0">
                  <a:solidFill>
                    <a:srgbClr val="FF0000"/>
                  </a:solidFill>
                  <a:latin typeface="Times New Roman" pitchFamily="18" charset="0"/>
                </a:rPr>
                <a:t>n </a:t>
              </a:r>
              <a:r>
                <a:rPr lang="en-US" altLang="zh-CN" sz="2000" b="1" dirty="0" err="1">
                  <a:solidFill>
                    <a:srgbClr val="FF0000"/>
                  </a:solidFill>
                  <a:latin typeface="Times New Roman" pitchFamily="18" charset="0"/>
                </a:rPr>
                <a:t>log</a:t>
              </a:r>
              <a:r>
                <a:rPr lang="en-US" altLang="zh-CN" sz="2000" b="1" i="1" dirty="0" err="1">
                  <a:solidFill>
                    <a:srgbClr val="FF0000"/>
                  </a:solidFill>
                  <a:latin typeface="Times New Roman" pitchFamily="18" charset="0"/>
                </a:rPr>
                <a:t>n</a:t>
              </a:r>
              <a:r>
                <a:rPr lang="en-US" altLang="zh-CN" sz="2000" b="1" dirty="0">
                  <a:solidFill>
                    <a:srgbClr val="FF0000"/>
                  </a:solidFill>
                  <a:latin typeface="Times New Roman" pitchFamily="18" charset="0"/>
                </a:rPr>
                <a:t>)</a:t>
              </a:r>
              <a:r>
                <a:rPr lang="en-US" altLang="zh-CN" sz="2000" b="1" dirty="0"/>
                <a:t> </a:t>
              </a:r>
              <a:r>
                <a:rPr lang="zh-CN" altLang="en-US" sz="2000" b="1" dirty="0"/>
                <a:t>步。</a:t>
              </a:r>
              <a:r>
                <a:rPr lang="zh-CN" altLang="en-US" sz="2000" b="1" dirty="0">
                  <a:latin typeface="Times New Roman" pitchFamily="18" charset="0"/>
                </a:rPr>
                <a:t> 然后，从 </a:t>
              </a:r>
              <a:r>
                <a:rPr lang="en-US" altLang="zh-CN" sz="2000" b="1" i="1" dirty="0">
                  <a:latin typeface="Times New Roman" pitchFamily="18" charset="0"/>
                </a:rPr>
                <a:t>n </a:t>
              </a:r>
              <a:r>
                <a:rPr lang="zh-CN" altLang="en-US" sz="2000" b="1" dirty="0">
                  <a:latin typeface="Times New Roman" pitchFamily="18" charset="0"/>
                </a:rPr>
                <a:t>的二进制表示中计算出            的二进制形式。因为涉及的数的长度是 </a:t>
              </a:r>
              <a:r>
                <a:rPr lang="en-US" altLang="zh-CN" sz="2000" b="1" i="1" dirty="0">
                  <a:latin typeface="Times New Roman" pitchFamily="18" charset="0"/>
                </a:rPr>
                <a:t>O</a:t>
              </a:r>
              <a:r>
                <a:rPr lang="en-US" altLang="zh-CN" sz="2000" b="1" dirty="0">
                  <a:latin typeface="Times New Roman" pitchFamily="18" charset="0"/>
                </a:rPr>
                <a:t>(</a:t>
              </a:r>
              <a:r>
                <a:rPr lang="en-US" altLang="zh-CN" sz="2000" b="1" dirty="0" err="1">
                  <a:latin typeface="Times New Roman" pitchFamily="18" charset="0"/>
                </a:rPr>
                <a:t>log</a:t>
              </a:r>
              <a:r>
                <a:rPr lang="en-US" altLang="zh-CN" sz="2000" b="1" i="1" dirty="0" err="1">
                  <a:latin typeface="Times New Roman" pitchFamily="18" charset="0"/>
                </a:rPr>
                <a:t>n</a:t>
              </a:r>
              <a:r>
                <a:rPr lang="en-US" altLang="zh-CN" sz="2000" b="1" dirty="0">
                  <a:latin typeface="Times New Roman" pitchFamily="18" charset="0"/>
                </a:rPr>
                <a:t>)</a:t>
              </a:r>
              <a:r>
                <a:rPr lang="zh-CN" altLang="en-US" sz="2000" b="1" dirty="0">
                  <a:latin typeface="Times New Roman" pitchFamily="18" charset="0"/>
                </a:rPr>
                <a:t>，所以任何合理的计算方法都将消耗 </a:t>
              </a:r>
              <a:r>
                <a:rPr lang="en-US" altLang="zh-CN" sz="2000" b="1" i="1" dirty="0">
                  <a:solidFill>
                    <a:srgbClr val="FF0000"/>
                  </a:solidFill>
                  <a:latin typeface="Times New Roman" pitchFamily="18" charset="0"/>
                </a:rPr>
                <a:t>O</a:t>
              </a:r>
              <a:r>
                <a:rPr lang="en-US" altLang="zh-CN" sz="2000" b="1" dirty="0">
                  <a:solidFill>
                    <a:srgbClr val="FF0000"/>
                  </a:solidFill>
                  <a:latin typeface="Times New Roman" pitchFamily="18" charset="0"/>
                </a:rPr>
                <a:t>(</a:t>
              </a:r>
              <a:r>
                <a:rPr lang="en-US" altLang="zh-CN" sz="2000" b="1" i="1" dirty="0" err="1">
                  <a:solidFill>
                    <a:srgbClr val="FF0000"/>
                  </a:solidFill>
                  <a:latin typeface="Times New Roman" pitchFamily="18" charset="0"/>
                </a:rPr>
                <a:t>n</a:t>
              </a:r>
              <a:r>
                <a:rPr lang="en-US" altLang="zh-CN" sz="2000" b="1" dirty="0" err="1">
                  <a:solidFill>
                    <a:srgbClr val="FF0000"/>
                  </a:solidFill>
                  <a:latin typeface="Times New Roman" pitchFamily="18" charset="0"/>
                </a:rPr>
                <a:t>log</a:t>
              </a:r>
              <a:r>
                <a:rPr lang="en-US" altLang="zh-CN" sz="2000" b="1" i="1" dirty="0" err="1">
                  <a:solidFill>
                    <a:srgbClr val="FF0000"/>
                  </a:solidFill>
                  <a:latin typeface="Times New Roman" pitchFamily="18" charset="0"/>
                </a:rPr>
                <a:t>n</a:t>
              </a:r>
              <a:r>
                <a:rPr lang="en-US" altLang="zh-CN" sz="2000" b="1" dirty="0">
                  <a:solidFill>
                    <a:srgbClr val="FF0000"/>
                  </a:solidFill>
                  <a:latin typeface="Times New Roman" pitchFamily="18" charset="0"/>
                </a:rPr>
                <a:t>)</a:t>
              </a:r>
              <a:r>
                <a:rPr lang="en-US" altLang="zh-CN" sz="2000" b="1" dirty="0">
                  <a:latin typeface="Times New Roman" pitchFamily="18" charset="0"/>
                </a:rPr>
                <a:t> </a:t>
              </a:r>
              <a:r>
                <a:rPr lang="zh-CN" altLang="en-US" sz="2000" b="1" dirty="0">
                  <a:latin typeface="Times New Roman" pitchFamily="18" charset="0"/>
                </a:rPr>
                <a:t>时间。</a:t>
              </a:r>
            </a:p>
          </p:txBody>
        </p:sp>
        <p:graphicFrame>
          <p:nvGraphicFramePr>
            <p:cNvPr id="26" name="Object 15"/>
            <p:cNvGraphicFramePr>
              <a:graphicFrameLocks noChangeAspect="1"/>
            </p:cNvGraphicFramePr>
            <p:nvPr>
              <p:extLst>
                <p:ext uri="{D42A27DB-BD31-4B8C-83A1-F6EECF244321}">
                  <p14:modId xmlns:p14="http://schemas.microsoft.com/office/powerpoint/2010/main" val="262720769"/>
                </p:ext>
              </p:extLst>
            </p:nvPr>
          </p:nvGraphicFramePr>
          <p:xfrm>
            <a:off x="5216" y="2182"/>
            <a:ext cx="544" cy="265"/>
          </p:xfrm>
          <a:graphic>
            <a:graphicData uri="http://schemas.openxmlformats.org/presentationml/2006/ole">
              <mc:AlternateContent xmlns:mc="http://schemas.openxmlformats.org/markup-compatibility/2006">
                <mc:Choice xmlns:v="urn:schemas-microsoft-com:vml" Requires="v">
                  <p:oleObj spid="_x0000_s1126" name="Equation" r:id="rId5" imgW="495000" imgH="241200" progId="Equation.DSMT4">
                    <p:embed/>
                  </p:oleObj>
                </mc:Choice>
                <mc:Fallback>
                  <p:oleObj name="Equation" r:id="rId5" imgW="49500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6" y="2182"/>
                          <a:ext cx="544"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8" name="Group 24"/>
          <p:cNvGrpSpPr>
            <a:grpSpLocks/>
          </p:cNvGrpSpPr>
          <p:nvPr/>
        </p:nvGrpSpPr>
        <p:grpSpPr bwMode="auto">
          <a:xfrm>
            <a:off x="323850" y="1196975"/>
            <a:ext cx="8691563" cy="1008063"/>
            <a:chOff x="204" y="754"/>
            <a:chExt cx="5475" cy="635"/>
          </a:xfrm>
        </p:grpSpPr>
        <p:sp>
          <p:nvSpPr>
            <p:cNvPr id="29" name="Rectangle 18"/>
            <p:cNvSpPr>
              <a:spLocks noChangeArrowheads="1"/>
            </p:cNvSpPr>
            <p:nvPr/>
          </p:nvSpPr>
          <p:spPr bwMode="auto">
            <a:xfrm>
              <a:off x="204" y="754"/>
              <a:ext cx="5475" cy="635"/>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722313" indent="-722313" eaLnBrk="1" hangingPunct="1">
                <a:lnSpc>
                  <a:spcPct val="115000"/>
                </a:lnSpc>
                <a:spcBef>
                  <a:spcPct val="15000"/>
                </a:spcBef>
                <a:buClr>
                  <a:srgbClr val="0000FF"/>
                </a:buClr>
                <a:buFont typeface="Wingdings" pitchFamily="2" charset="2"/>
                <a:buNone/>
              </a:pPr>
              <a:r>
                <a:rPr lang="zh-CN" altLang="en-US" sz="2400" b="1" dirty="0">
                  <a:solidFill>
                    <a:srgbClr val="0000FF"/>
                  </a:solidFill>
                  <a:latin typeface="Times New Roman" pitchFamily="18" charset="0"/>
                </a:rPr>
                <a:t>例</a:t>
              </a:r>
              <a:r>
                <a:rPr lang="en-US" altLang="zh-CN" sz="2400" b="1" dirty="0">
                  <a:solidFill>
                    <a:srgbClr val="0000FF"/>
                  </a:solidFill>
                  <a:latin typeface="Times New Roman" pitchFamily="18" charset="0"/>
                </a:rPr>
                <a:t>10.9</a:t>
              </a:r>
              <a:r>
                <a:rPr lang="en-US" altLang="zh-CN" sz="2400" b="1" dirty="0">
                  <a:latin typeface="Times New Roman" pitchFamily="18" charset="0"/>
                </a:rPr>
                <a:t>  </a:t>
              </a:r>
              <a:r>
                <a:rPr lang="zh-CN" altLang="en-US" sz="2400" b="1" dirty="0">
                  <a:latin typeface="Times New Roman" pitchFamily="18" charset="0"/>
                </a:rPr>
                <a:t>通常出现的不小于 </a:t>
              </a:r>
              <a:r>
                <a:rPr lang="en-US" altLang="zh-CN" sz="2400" b="1" i="1" dirty="0" err="1">
                  <a:latin typeface="Times New Roman" pitchFamily="18" charset="0"/>
                </a:rPr>
                <a:t>n</a:t>
              </a:r>
              <a:r>
                <a:rPr lang="en-US" altLang="zh-CN" sz="2400" b="1" dirty="0" err="1">
                  <a:latin typeface="Times New Roman" pitchFamily="18" charset="0"/>
                </a:rPr>
                <a:t>log</a:t>
              </a:r>
              <a:r>
                <a:rPr lang="en-US" altLang="zh-CN" sz="2400" b="1" i="1" dirty="0" err="1">
                  <a:latin typeface="Times New Roman" pitchFamily="18" charset="0"/>
                </a:rPr>
                <a:t>n</a:t>
              </a:r>
              <a:r>
                <a:rPr lang="en-US" altLang="zh-CN" sz="2400" b="1" i="1" dirty="0">
                  <a:latin typeface="Times New Roman" pitchFamily="18" charset="0"/>
                </a:rPr>
                <a:t> </a:t>
              </a:r>
              <a:r>
                <a:rPr lang="zh-CN" altLang="en-US" sz="2400" b="1" dirty="0">
                  <a:latin typeface="Times New Roman" pitchFamily="18" charset="0"/>
                </a:rPr>
                <a:t>的函数都是时间可构造的，包括函数 </a:t>
              </a:r>
              <a:r>
                <a:rPr lang="en-US" altLang="zh-CN" sz="2400" b="1" i="1" dirty="0" err="1">
                  <a:latin typeface="Times New Roman" pitchFamily="18" charset="0"/>
                </a:rPr>
                <a:t>n</a:t>
              </a:r>
              <a:r>
                <a:rPr lang="en-US" altLang="zh-CN" sz="2400" b="1" dirty="0" err="1">
                  <a:latin typeface="Times New Roman" pitchFamily="18" charset="0"/>
                </a:rPr>
                <a:t>log</a:t>
              </a:r>
              <a:r>
                <a:rPr lang="en-US" altLang="zh-CN" sz="2400" b="1" dirty="0">
                  <a:latin typeface="Times New Roman" pitchFamily="18" charset="0"/>
                </a:rPr>
                <a:t> </a:t>
              </a:r>
              <a:r>
                <a:rPr lang="en-US" altLang="zh-CN" sz="2400" b="1" i="1" dirty="0">
                  <a:latin typeface="Times New Roman" pitchFamily="18" charset="0"/>
                </a:rPr>
                <a:t>n</a:t>
              </a:r>
              <a:r>
                <a:rPr lang="en-US" altLang="zh-CN" sz="2400" b="1" dirty="0">
                  <a:latin typeface="Times New Roman" pitchFamily="18" charset="0"/>
                </a:rPr>
                <a:t>, </a:t>
              </a:r>
              <a:r>
                <a:rPr lang="en-US" altLang="zh-CN" sz="2400" b="1" i="1" dirty="0">
                  <a:latin typeface="Times New Roman" pitchFamily="18" charset="0"/>
                </a:rPr>
                <a:t>n</a:t>
              </a:r>
              <a:r>
                <a:rPr lang="en-US" altLang="zh-CN" sz="2400" b="1" dirty="0">
                  <a:latin typeface="Times New Roman" pitchFamily="18" charset="0"/>
                </a:rPr>
                <a:t>     , </a:t>
              </a:r>
              <a:r>
                <a:rPr lang="en-US" altLang="zh-CN" sz="2400" b="1" i="1" dirty="0">
                  <a:latin typeface="Times New Roman" pitchFamily="18" charset="0"/>
                </a:rPr>
                <a:t>n</a:t>
              </a:r>
              <a:r>
                <a:rPr lang="en-US" altLang="zh-CN" sz="2400" b="1" baseline="30000" dirty="0">
                  <a:latin typeface="Times New Roman" pitchFamily="18" charset="0"/>
                </a:rPr>
                <a:t>2 </a:t>
              </a:r>
              <a:r>
                <a:rPr lang="zh-CN" altLang="en-US" sz="2400" b="1" dirty="0">
                  <a:latin typeface="Times New Roman" pitchFamily="18" charset="0"/>
                </a:rPr>
                <a:t>以及 </a:t>
              </a:r>
              <a:r>
                <a:rPr lang="en-US" altLang="zh-CN" sz="2400" b="1" dirty="0">
                  <a:latin typeface="Times New Roman" pitchFamily="18" charset="0"/>
                </a:rPr>
                <a:t>2</a:t>
              </a:r>
              <a:r>
                <a:rPr lang="en-US" altLang="zh-CN" sz="2400" b="1" i="1" baseline="30000" dirty="0">
                  <a:latin typeface="Times New Roman" pitchFamily="18" charset="0"/>
                </a:rPr>
                <a:t>n</a:t>
              </a:r>
              <a:r>
                <a:rPr lang="zh-CN" altLang="en-US" sz="2400" b="1" dirty="0">
                  <a:latin typeface="Times New Roman" pitchFamily="18" charset="0"/>
                </a:rPr>
                <a:t>。 </a:t>
              </a:r>
            </a:p>
          </p:txBody>
        </p:sp>
        <p:graphicFrame>
          <p:nvGraphicFramePr>
            <p:cNvPr id="30" name="Object 19"/>
            <p:cNvGraphicFramePr>
              <a:graphicFrameLocks noChangeAspect="1"/>
            </p:cNvGraphicFramePr>
            <p:nvPr/>
          </p:nvGraphicFramePr>
          <p:xfrm>
            <a:off x="2018" y="1087"/>
            <a:ext cx="272" cy="257"/>
          </p:xfrm>
          <a:graphic>
            <a:graphicData uri="http://schemas.openxmlformats.org/presentationml/2006/ole">
              <mc:AlternateContent xmlns:mc="http://schemas.openxmlformats.org/markup-compatibility/2006">
                <mc:Choice xmlns:v="urn:schemas-microsoft-com:vml" Requires="v">
                  <p:oleObj spid="_x0000_s1127" name="Equation" r:id="rId7" imgW="241200" imgH="228600" progId="Equation.DSMT4">
                    <p:embed/>
                  </p:oleObj>
                </mc:Choice>
                <mc:Fallback>
                  <p:oleObj name="Equation" r:id="rId7" imgW="2412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 y="1087"/>
                          <a:ext cx="27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 name="矩形 2"/>
              <p:cNvSpPr/>
              <p:nvPr/>
            </p:nvSpPr>
            <p:spPr>
              <a:xfrm>
                <a:off x="2092586" y="2419591"/>
                <a:ext cx="747449" cy="405817"/>
              </a:xfrm>
              <a:prstGeom prst="rect">
                <a:avLst/>
              </a:prstGeom>
            </p:spPr>
            <p:txBody>
              <a:bodyPr wrap="none">
                <a:spAutoFit/>
              </a:bodyPr>
              <a:lstStyle/>
              <a:p>
                <a14:m>
                  <m:oMath xmlns:m="http://schemas.openxmlformats.org/officeDocument/2006/math">
                    <m:r>
                      <a:rPr lang="en-US" altLang="zh-CN" sz="2000" b="1" i="1">
                        <a:latin typeface="Cambria Math"/>
                      </a:rPr>
                      <m:t>𝐧</m:t>
                    </m:r>
                    <m:rad>
                      <m:radPr>
                        <m:degHide m:val="on"/>
                        <m:ctrlPr>
                          <a:rPr lang="zh-CN" altLang="zh-CN" sz="2000" b="1" i="1">
                            <a:latin typeface="Cambria Math" panose="02040503050406030204" pitchFamily="18" charset="0"/>
                          </a:rPr>
                        </m:ctrlPr>
                      </m:radPr>
                      <m:deg/>
                      <m:e>
                        <m:r>
                          <a:rPr lang="en-US" altLang="zh-CN" sz="2000" b="1" i="1">
                            <a:latin typeface="Cambria Math"/>
                          </a:rPr>
                          <m:t>𝒏</m:t>
                        </m:r>
                      </m:e>
                    </m:rad>
                  </m:oMath>
                </a14:m>
                <a:r>
                  <a:rPr lang="zh-CN" altLang="en-US" sz="2000" b="1" dirty="0"/>
                  <a:t> </a:t>
                </a:r>
              </a:p>
            </p:txBody>
          </p:sp>
        </mc:Choice>
        <mc:Fallback xmlns="">
          <p:sp>
            <p:nvSpPr>
              <p:cNvPr id="3" name="矩形 2"/>
              <p:cNvSpPr>
                <a:spLocks noRot="1" noChangeAspect="1" noMove="1" noResize="1" noEditPoints="1" noAdjustHandles="1" noChangeArrowheads="1" noChangeShapeType="1" noTextEdit="1"/>
              </p:cNvSpPr>
              <p:nvPr/>
            </p:nvSpPr>
            <p:spPr>
              <a:xfrm>
                <a:off x="2092586" y="2419591"/>
                <a:ext cx="747449" cy="405817"/>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720319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17" name="Group 12"/>
          <p:cNvGrpSpPr>
            <a:grpSpLocks/>
          </p:cNvGrpSpPr>
          <p:nvPr/>
        </p:nvGrpSpPr>
        <p:grpSpPr bwMode="auto">
          <a:xfrm>
            <a:off x="182262" y="924210"/>
            <a:ext cx="8596313" cy="1425576"/>
            <a:chOff x="113" y="709"/>
            <a:chExt cx="5415" cy="997"/>
          </a:xfrm>
        </p:grpSpPr>
        <p:sp>
          <p:nvSpPr>
            <p:cNvPr id="18" name="AutoShape 3"/>
            <p:cNvSpPr>
              <a:spLocks noChangeArrowheads="1"/>
            </p:cNvSpPr>
            <p:nvPr/>
          </p:nvSpPr>
          <p:spPr bwMode="gray">
            <a:xfrm>
              <a:off x="113" y="709"/>
              <a:ext cx="5415" cy="99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19" name="Group 4"/>
            <p:cNvGrpSpPr>
              <a:grpSpLocks/>
            </p:cNvGrpSpPr>
            <p:nvPr/>
          </p:nvGrpSpPr>
          <p:grpSpPr bwMode="auto">
            <a:xfrm>
              <a:off x="272" y="799"/>
              <a:ext cx="735" cy="682"/>
              <a:chOff x="181" y="709"/>
              <a:chExt cx="735" cy="682"/>
            </a:xfrm>
          </p:grpSpPr>
          <p:grpSp>
            <p:nvGrpSpPr>
              <p:cNvPr id="21" name="Group 5"/>
              <p:cNvGrpSpPr>
                <a:grpSpLocks/>
              </p:cNvGrpSpPr>
              <p:nvPr/>
            </p:nvGrpSpPr>
            <p:grpSpPr bwMode="auto">
              <a:xfrm>
                <a:off x="181" y="709"/>
                <a:ext cx="735" cy="682"/>
                <a:chOff x="239" y="807"/>
                <a:chExt cx="735" cy="682"/>
              </a:xfrm>
            </p:grpSpPr>
            <p:sp>
              <p:nvSpPr>
                <p:cNvPr id="23" name="AutoShape 6"/>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Text Box 7"/>
                <p:cNvSpPr txBox="1">
                  <a:spLocks noChangeArrowheads="1"/>
                </p:cNvSpPr>
                <p:nvPr/>
              </p:nvSpPr>
              <p:spPr bwMode="gray">
                <a:xfrm>
                  <a:off x="239" y="845"/>
                  <a:ext cx="69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10.10</a:t>
                  </a:r>
                </a:p>
              </p:txBody>
            </p:sp>
          </p:grpSp>
          <p:sp>
            <p:nvSpPr>
              <p:cNvPr id="22" name="Freeform 8"/>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0" name="Rectangle 9"/>
            <p:cNvSpPr>
              <a:spLocks noChangeArrowheads="1"/>
            </p:cNvSpPr>
            <p:nvPr/>
          </p:nvSpPr>
          <p:spPr bwMode="auto">
            <a:xfrm>
              <a:off x="1066" y="754"/>
              <a:ext cx="4445"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2400" b="1" dirty="0">
                  <a:latin typeface="Times New Roman" pitchFamily="18" charset="0"/>
                </a:rPr>
                <a:t>对于任何时间可构造函数 </a:t>
              </a:r>
              <a:r>
                <a:rPr lang="en-US" altLang="zh-CN" sz="2400" b="1" i="1" dirty="0">
                  <a:latin typeface="Times New Roman" pitchFamily="18" charset="0"/>
                </a:rPr>
                <a:t>t </a:t>
              </a:r>
              <a:r>
                <a:rPr lang="en-US" altLang="zh-CN" sz="2400" b="1" dirty="0">
                  <a:latin typeface="Times New Roman" pitchFamily="18" charset="0"/>
                </a:rPr>
                <a:t>: </a:t>
              </a:r>
              <a:r>
                <a:rPr lang="en-US" altLang="zh-CN" sz="2400" b="1" i="1" dirty="0">
                  <a:latin typeface="Times New Roman" pitchFamily="18" charset="0"/>
                </a:rPr>
                <a:t>N</a:t>
              </a:r>
              <a:r>
                <a:rPr lang="en-US" altLang="zh-CN" sz="2400" b="1" dirty="0">
                  <a:latin typeface="Times New Roman" pitchFamily="18" charset="0"/>
                </a:rPr>
                <a:t>→</a:t>
              </a:r>
              <a:r>
                <a:rPr lang="en-US" altLang="zh-CN" sz="2400" b="1" i="1" dirty="0">
                  <a:latin typeface="Times New Roman" pitchFamily="18" charset="0"/>
                </a:rPr>
                <a:t>N</a:t>
              </a:r>
              <a:r>
                <a:rPr lang="zh-CN" altLang="en-US" sz="2400" b="1" dirty="0">
                  <a:latin typeface="Times New Roman" pitchFamily="18" charset="0"/>
                </a:rPr>
                <a:t>，存在语言 </a:t>
              </a:r>
              <a:r>
                <a:rPr lang="en-US" altLang="zh-CN" sz="2400" b="1" i="1" dirty="0">
                  <a:latin typeface="Times New Roman" pitchFamily="18" charset="0"/>
                </a:rPr>
                <a:t>A</a:t>
              </a:r>
              <a:r>
                <a:rPr lang="zh-CN" altLang="en-US" sz="2400" b="1" dirty="0">
                  <a:latin typeface="Times New Roman" pitchFamily="18" charset="0"/>
                </a:rPr>
                <a:t>，在时间 </a:t>
              </a:r>
              <a:r>
                <a:rPr lang="en-US" altLang="zh-CN" sz="2400" b="1" i="1" dirty="0">
                  <a:latin typeface="Times New Roman" pitchFamily="18" charset="0"/>
                </a:rPr>
                <a:t>O</a:t>
              </a:r>
              <a:r>
                <a:rPr lang="en-US" altLang="zh-CN" sz="2400" b="1" dirty="0">
                  <a:latin typeface="Times New Roman" pitchFamily="18" charset="0"/>
                </a:rPr>
                <a:t>(</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内可判定，但在时间 </a:t>
              </a:r>
              <a:r>
                <a:rPr lang="en-US" altLang="zh-CN" sz="2400" b="1" dirty="0">
                  <a:latin typeface="Times New Roman" pitchFamily="18" charset="0"/>
                </a:rPr>
                <a:t>o(</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 log </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内不可判定。 </a:t>
              </a:r>
            </a:p>
          </p:txBody>
        </p:sp>
      </p:grpSp>
      <p:sp>
        <p:nvSpPr>
          <p:cNvPr id="32" name="Rectangle 14"/>
          <p:cNvSpPr txBox="1">
            <a:spLocks noChangeArrowheads="1"/>
          </p:cNvSpPr>
          <p:nvPr/>
        </p:nvSpPr>
        <p:spPr bwMode="auto">
          <a:xfrm>
            <a:off x="388638" y="2793955"/>
            <a:ext cx="8362950" cy="208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Font typeface="Wingdings" pitchFamily="2" charset="2"/>
              <a:buChar char="q"/>
              <a:defRPr sz="2400" b="1">
                <a:solidFill>
                  <a:schemeClr val="tx1"/>
                </a:solidFill>
                <a:latin typeface="+mn-lt"/>
                <a:ea typeface="+mn-ea"/>
                <a:cs typeface="+mn-cs"/>
              </a:defRPr>
            </a:lvl1pPr>
            <a:lvl2pPr marL="742950" indent="-285750" algn="l" rtl="0" fontAlgn="base">
              <a:spcBef>
                <a:spcPct val="20000"/>
              </a:spcBef>
              <a:spcAft>
                <a:spcPct val="0"/>
              </a:spcAft>
              <a:buClr>
                <a:schemeClr val="hlink"/>
              </a:buClr>
              <a:buFont typeface="Wingdings" pitchFamily="2" charset="2"/>
              <a:buChar char="Ø"/>
              <a:defRPr sz="2000" b="1">
                <a:solidFill>
                  <a:schemeClr val="tx1"/>
                </a:solidFill>
                <a:latin typeface="+mn-lt"/>
                <a:ea typeface="+mn-ea"/>
              </a:defRPr>
            </a:lvl2pPr>
            <a:lvl3pPr marL="1143000" indent="-228600" algn="l" rtl="0" fontAlgn="base">
              <a:spcBef>
                <a:spcPct val="20000"/>
              </a:spcBef>
              <a:spcAft>
                <a:spcPct val="0"/>
              </a:spcAft>
              <a:buChar char="•"/>
              <a:defRPr sz="2400" b="1">
                <a:solidFill>
                  <a:schemeClr val="tx1"/>
                </a:solidFill>
                <a:latin typeface="+mn-lt"/>
                <a:ea typeface="+mn-ea"/>
              </a:defRPr>
            </a:lvl3pPr>
            <a:lvl4pPr marL="1600200" indent="-228600" algn="l" rtl="0" fontAlgn="base">
              <a:spcBef>
                <a:spcPct val="20000"/>
              </a:spcBef>
              <a:spcAft>
                <a:spcPct val="0"/>
              </a:spcAft>
              <a:buChar char="–"/>
              <a:defRPr sz="2400" b="1">
                <a:solidFill>
                  <a:schemeClr val="tx1"/>
                </a:solidFill>
                <a:latin typeface="+mn-lt"/>
                <a:ea typeface="+mn-ea"/>
              </a:defRPr>
            </a:lvl4pPr>
            <a:lvl5pPr marL="2057400" indent="-228600" algn="l" rtl="0" fontAlgn="base">
              <a:spcBef>
                <a:spcPct val="20000"/>
              </a:spcBef>
              <a:spcAft>
                <a:spcPct val="0"/>
              </a:spcAft>
              <a:buChar char="»"/>
              <a:defRPr sz="2400" b="1">
                <a:solidFill>
                  <a:schemeClr val="tx1"/>
                </a:solidFill>
                <a:latin typeface="+mn-lt"/>
                <a:ea typeface="+mn-ea"/>
              </a:defRPr>
            </a:lvl5pPr>
            <a:lvl6pPr marL="2514600" indent="-228600" algn="l" rtl="0" fontAlgn="base">
              <a:spcBef>
                <a:spcPct val="20000"/>
              </a:spcBef>
              <a:spcAft>
                <a:spcPct val="0"/>
              </a:spcAft>
              <a:buChar char="»"/>
              <a:defRPr sz="2400" b="1">
                <a:solidFill>
                  <a:schemeClr val="tx1"/>
                </a:solidFill>
                <a:latin typeface="+mn-lt"/>
                <a:ea typeface="+mn-ea"/>
              </a:defRPr>
            </a:lvl6pPr>
            <a:lvl7pPr marL="2971800" indent="-228600" algn="l" rtl="0" fontAlgn="base">
              <a:spcBef>
                <a:spcPct val="20000"/>
              </a:spcBef>
              <a:spcAft>
                <a:spcPct val="0"/>
              </a:spcAft>
              <a:buChar char="»"/>
              <a:defRPr sz="2400" b="1">
                <a:solidFill>
                  <a:schemeClr val="tx1"/>
                </a:solidFill>
                <a:latin typeface="+mn-lt"/>
                <a:ea typeface="+mn-ea"/>
              </a:defRPr>
            </a:lvl7pPr>
            <a:lvl8pPr marL="3429000" indent="-228600" algn="l" rtl="0" fontAlgn="base">
              <a:spcBef>
                <a:spcPct val="20000"/>
              </a:spcBef>
              <a:spcAft>
                <a:spcPct val="0"/>
              </a:spcAft>
              <a:buChar char="»"/>
              <a:defRPr sz="2400" b="1">
                <a:solidFill>
                  <a:schemeClr val="tx1"/>
                </a:solidFill>
                <a:latin typeface="+mn-lt"/>
                <a:ea typeface="+mn-ea"/>
              </a:defRPr>
            </a:lvl8pPr>
            <a:lvl9pPr marL="3886200" indent="-228600" algn="l" rtl="0" fontAlgn="base">
              <a:spcBef>
                <a:spcPct val="20000"/>
              </a:spcBef>
              <a:spcAft>
                <a:spcPct val="0"/>
              </a:spcAft>
              <a:buChar char="»"/>
              <a:defRPr sz="2400"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0000FF"/>
              </a:buClr>
              <a:buSzTx/>
              <a:buFont typeface="Wingdings" pitchFamily="2" charset="2"/>
              <a:buChar char="q"/>
              <a:tabLst/>
              <a:defRPr/>
            </a:pPr>
            <a:r>
              <a:rPr kumimoji="0" lang="zh-CN" altLang="en-US" sz="2400" b="1" i="0" u="none" strike="noStrike" kern="0" cap="none" spc="0" normalizeH="0" baseline="0" noProof="0" dirty="0">
                <a:ln>
                  <a:noFill/>
                </a:ln>
                <a:solidFill>
                  <a:srgbClr val="000000"/>
                </a:solidFill>
                <a:effectLst/>
                <a:uLnTx/>
                <a:uFillTx/>
                <a:latin typeface="Times New Roman"/>
                <a:ea typeface="宋体"/>
                <a:cs typeface="+mn-cs"/>
              </a:rPr>
              <a:t>任何空间可构造的空间界限的渐进增加都将扩大可判定的语言类。</a:t>
            </a:r>
          </a:p>
          <a:p>
            <a:pPr marL="342900" marR="0" lvl="0" indent="-342900" algn="l" defTabSz="914400" rtl="0" eaLnBrk="1" fontAlgn="base" latinLnBrk="0" hangingPunct="1">
              <a:lnSpc>
                <a:spcPct val="100000"/>
              </a:lnSpc>
              <a:spcBef>
                <a:spcPct val="20000"/>
              </a:spcBef>
              <a:spcAft>
                <a:spcPct val="0"/>
              </a:spcAft>
              <a:buClr>
                <a:srgbClr val="0000FF"/>
              </a:buClr>
              <a:buSzTx/>
              <a:buFont typeface="Wingdings" pitchFamily="2" charset="2"/>
              <a:buChar char="q"/>
              <a:tabLst/>
              <a:defRPr/>
            </a:pPr>
            <a:r>
              <a:rPr kumimoji="0" lang="zh-CN" altLang="en-US" sz="2400" b="1" i="0" u="none" strike="noStrike" kern="0" cap="none" spc="0" normalizeH="0" baseline="0" noProof="0" dirty="0">
                <a:ln>
                  <a:noFill/>
                </a:ln>
                <a:solidFill>
                  <a:srgbClr val="000000"/>
                </a:solidFill>
                <a:effectLst/>
                <a:uLnTx/>
                <a:uFillTx/>
                <a:latin typeface="Times New Roman"/>
                <a:ea typeface="宋体"/>
                <a:cs typeface="+mn-cs"/>
              </a:rPr>
              <a:t>对于时间，为了保证获得更多的语言，必须进一步</a:t>
            </a:r>
            <a:r>
              <a:rPr kumimoji="0" lang="zh-CN" altLang="en-US" sz="2400" b="1" i="0" u="none" strike="noStrike" kern="0" cap="none" spc="0" normalizeH="0" baseline="0" noProof="0" dirty="0">
                <a:ln>
                  <a:noFill/>
                </a:ln>
                <a:solidFill>
                  <a:srgbClr val="FF0000"/>
                </a:solidFill>
                <a:effectLst/>
                <a:uLnTx/>
                <a:uFillTx/>
                <a:latin typeface="Times New Roman"/>
                <a:ea typeface="宋体"/>
                <a:cs typeface="+mn-cs"/>
              </a:rPr>
              <a:t>把时间界限扩大一个对数倍</a:t>
            </a:r>
            <a:r>
              <a:rPr kumimoji="0" lang="zh-CN" altLang="en-US" sz="2400" b="1" i="0" u="none" strike="noStrike" kern="0" cap="none" spc="0" normalizeH="0" baseline="0" noProof="0" dirty="0">
                <a:ln>
                  <a:noFill/>
                </a:ln>
                <a:solidFill>
                  <a:srgbClr val="000000"/>
                </a:solidFill>
                <a:effectLst/>
                <a:uLnTx/>
                <a:uFillTx/>
                <a:latin typeface="Times New Roman"/>
                <a:ea typeface="宋体"/>
                <a:cs typeface="+mn-cs"/>
              </a:rPr>
              <a:t>才行。</a:t>
            </a:r>
          </a:p>
        </p:txBody>
      </p:sp>
    </p:spTree>
    <p:extLst>
      <p:ext uri="{BB962C8B-B14F-4D97-AF65-F5344CB8AC3E}">
        <p14:creationId xmlns:p14="http://schemas.microsoft.com/office/powerpoint/2010/main" val="428649190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wipe(left)">
                                      <p:cBhvr>
                                        <p:cTn id="12" dur="500"/>
                                        <p:tgtEl>
                                          <p:spTgt spid="3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animEffect transition="in" filter="wipe(left)">
                                      <p:cBhvr>
                                        <p:cTn id="17"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24" name="Group 3"/>
          <p:cNvGrpSpPr>
            <a:grpSpLocks/>
          </p:cNvGrpSpPr>
          <p:nvPr/>
        </p:nvGrpSpPr>
        <p:grpSpPr bwMode="auto">
          <a:xfrm>
            <a:off x="179388" y="818356"/>
            <a:ext cx="8596312" cy="1582737"/>
            <a:chOff x="113" y="709"/>
            <a:chExt cx="5415" cy="997"/>
          </a:xfrm>
        </p:grpSpPr>
        <p:sp>
          <p:nvSpPr>
            <p:cNvPr id="25" name="AutoShape 4"/>
            <p:cNvSpPr>
              <a:spLocks noChangeArrowheads="1"/>
            </p:cNvSpPr>
            <p:nvPr/>
          </p:nvSpPr>
          <p:spPr bwMode="gray">
            <a:xfrm>
              <a:off x="113" y="709"/>
              <a:ext cx="5415" cy="99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26" name="Group 5"/>
            <p:cNvGrpSpPr>
              <a:grpSpLocks/>
            </p:cNvGrpSpPr>
            <p:nvPr/>
          </p:nvGrpSpPr>
          <p:grpSpPr bwMode="auto">
            <a:xfrm>
              <a:off x="295" y="799"/>
              <a:ext cx="712" cy="682"/>
              <a:chOff x="204" y="709"/>
              <a:chExt cx="712" cy="682"/>
            </a:xfrm>
          </p:grpSpPr>
          <p:grpSp>
            <p:nvGrpSpPr>
              <p:cNvPr id="29" name="Group 6"/>
              <p:cNvGrpSpPr>
                <a:grpSpLocks/>
              </p:cNvGrpSpPr>
              <p:nvPr/>
            </p:nvGrpSpPr>
            <p:grpSpPr bwMode="auto">
              <a:xfrm>
                <a:off x="204" y="709"/>
                <a:ext cx="712" cy="682"/>
                <a:chOff x="262" y="807"/>
                <a:chExt cx="712" cy="682"/>
              </a:xfrm>
            </p:grpSpPr>
            <p:sp>
              <p:nvSpPr>
                <p:cNvPr id="31" name="AutoShape 7"/>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8"/>
                <p:cNvSpPr txBox="1">
                  <a:spLocks noChangeArrowheads="1"/>
                </p:cNvSpPr>
                <p:nvPr/>
              </p:nvSpPr>
              <p:spPr bwMode="gray">
                <a:xfrm>
                  <a:off x="287" y="845"/>
                  <a:ext cx="63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定理</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10.10</a:t>
                  </a:r>
                </a:p>
              </p:txBody>
            </p:sp>
          </p:grpSp>
          <p:sp>
            <p:nvSpPr>
              <p:cNvPr id="30" name="Freeform 9"/>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8" name="Rectangle 10"/>
            <p:cNvSpPr>
              <a:spLocks noChangeArrowheads="1"/>
            </p:cNvSpPr>
            <p:nvPr/>
          </p:nvSpPr>
          <p:spPr bwMode="auto">
            <a:xfrm>
              <a:off x="1066" y="754"/>
              <a:ext cx="4445"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5000"/>
                </a:lnSpc>
                <a:spcBef>
                  <a:spcPct val="15000"/>
                </a:spcBef>
              </a:pPr>
              <a:r>
                <a:rPr lang="zh-CN" altLang="en-US" sz="2400" b="1" dirty="0">
                  <a:latin typeface="Times New Roman" pitchFamily="18" charset="0"/>
                </a:rPr>
                <a:t>对于任何时间可构造函数 </a:t>
              </a:r>
              <a:r>
                <a:rPr lang="en-US" altLang="zh-CN" sz="2400" b="1" i="1" dirty="0">
                  <a:latin typeface="Times New Roman" pitchFamily="18" charset="0"/>
                </a:rPr>
                <a:t>t </a:t>
              </a:r>
              <a:r>
                <a:rPr lang="en-US" altLang="zh-CN" sz="2400" b="1" dirty="0">
                  <a:latin typeface="Times New Roman" pitchFamily="18" charset="0"/>
                </a:rPr>
                <a:t>: </a:t>
              </a:r>
              <a:r>
                <a:rPr lang="en-US" altLang="zh-CN" sz="2400" b="1" i="1" dirty="0">
                  <a:latin typeface="Times New Roman" pitchFamily="18" charset="0"/>
                </a:rPr>
                <a:t>N</a:t>
              </a:r>
              <a:r>
                <a:rPr lang="en-US" altLang="zh-CN" sz="2400" b="1" dirty="0">
                  <a:latin typeface="Times New Roman" pitchFamily="18" charset="0"/>
                </a:rPr>
                <a:t>→</a:t>
              </a:r>
              <a:r>
                <a:rPr lang="en-US" altLang="zh-CN" sz="2400" b="1" i="1" dirty="0">
                  <a:latin typeface="Times New Roman" pitchFamily="18" charset="0"/>
                </a:rPr>
                <a:t>N</a:t>
              </a:r>
              <a:r>
                <a:rPr lang="zh-CN" altLang="en-US" sz="2400" b="1" dirty="0">
                  <a:latin typeface="Times New Roman" pitchFamily="18" charset="0"/>
                </a:rPr>
                <a:t>，存在语言 </a:t>
              </a:r>
              <a:r>
                <a:rPr lang="en-US" altLang="zh-CN" sz="2400" b="1" i="1" dirty="0">
                  <a:latin typeface="Times New Roman" pitchFamily="18" charset="0"/>
                </a:rPr>
                <a:t>A</a:t>
              </a:r>
              <a:r>
                <a:rPr lang="zh-CN" altLang="en-US" sz="2400" b="1" dirty="0">
                  <a:latin typeface="Times New Roman" pitchFamily="18" charset="0"/>
                </a:rPr>
                <a:t>，在时间 </a:t>
              </a:r>
              <a:r>
                <a:rPr lang="en-US" altLang="zh-CN" sz="2400" b="1" i="1" dirty="0">
                  <a:latin typeface="Times New Roman" pitchFamily="18" charset="0"/>
                </a:rPr>
                <a:t>O</a:t>
              </a:r>
              <a:r>
                <a:rPr lang="en-US" altLang="zh-CN" sz="2400" b="1" dirty="0">
                  <a:latin typeface="Times New Roman" pitchFamily="18" charset="0"/>
                </a:rPr>
                <a:t>(</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内可判定，但在时间 </a:t>
              </a:r>
              <a:r>
                <a:rPr lang="en-US" altLang="zh-CN" sz="2400" b="1" dirty="0">
                  <a:latin typeface="Times New Roman" pitchFamily="18" charset="0"/>
                </a:rPr>
                <a:t>o(</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 log </a:t>
              </a:r>
              <a:r>
                <a:rPr lang="en-US" altLang="zh-CN" sz="2400" b="1" i="1" dirty="0">
                  <a:latin typeface="Times New Roman" pitchFamily="18" charset="0"/>
                </a:rPr>
                <a:t>t</a:t>
              </a:r>
              <a:r>
                <a:rPr lang="en-US" altLang="zh-CN" sz="2400" b="1" dirty="0">
                  <a:latin typeface="Times New Roman" pitchFamily="18" charset="0"/>
                </a:rPr>
                <a:t>(</a:t>
              </a:r>
              <a:r>
                <a:rPr lang="en-US" altLang="zh-CN" sz="2400" b="1" i="1" dirty="0">
                  <a:latin typeface="Times New Roman" pitchFamily="18" charset="0"/>
                </a:rPr>
                <a:t>n</a:t>
              </a:r>
              <a:r>
                <a:rPr lang="en-US" altLang="zh-CN" sz="2400" b="1" dirty="0">
                  <a:latin typeface="Times New Roman" pitchFamily="18" charset="0"/>
                </a:rPr>
                <a:t>)) </a:t>
              </a:r>
              <a:r>
                <a:rPr lang="zh-CN" altLang="en-US" sz="2400" b="1" dirty="0">
                  <a:latin typeface="Times New Roman" pitchFamily="18" charset="0"/>
                </a:rPr>
                <a:t>内不可判定。 </a:t>
              </a:r>
            </a:p>
          </p:txBody>
        </p:sp>
      </p:grpSp>
      <mc:AlternateContent xmlns:mc="http://schemas.openxmlformats.org/markup-compatibility/2006" xmlns:a14="http://schemas.microsoft.com/office/drawing/2010/main">
        <mc:Choice Requires="a14">
          <p:sp>
            <p:nvSpPr>
              <p:cNvPr id="34" name="Rectangle 11"/>
              <p:cNvSpPr>
                <a:spLocks noChangeArrowheads="1"/>
              </p:cNvSpPr>
              <p:nvPr/>
            </p:nvSpPr>
            <p:spPr bwMode="auto">
              <a:xfrm>
                <a:off x="-23880" y="2505008"/>
                <a:ext cx="9167880" cy="265643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358775" indent="-358775">
                  <a:lnSpc>
                    <a:spcPct val="115000"/>
                  </a:lnSpc>
                  <a:spcBef>
                    <a:spcPct val="15000"/>
                  </a:spcBef>
                </a:pPr>
                <a:r>
                  <a:rPr lang="zh-CN" altLang="en-US" sz="1600" b="1" dirty="0">
                    <a:latin typeface="Times New Roman" pitchFamily="18" charset="0"/>
                  </a:rPr>
                  <a:t>下面的 </a:t>
                </a:r>
                <a:r>
                  <a:rPr lang="en-US" altLang="zh-CN" sz="1600" b="1" dirty="0">
                    <a:latin typeface="Times New Roman" pitchFamily="18" charset="0"/>
                  </a:rPr>
                  <a:t>O(</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时间算法 </a:t>
                </a:r>
                <a:r>
                  <a:rPr lang="en-US" altLang="zh-CN" sz="1600" b="1" dirty="0">
                    <a:latin typeface="Times New Roman" pitchFamily="18" charset="0"/>
                  </a:rPr>
                  <a:t>D </a:t>
                </a:r>
                <a:r>
                  <a:rPr lang="zh-CN" altLang="en-US" sz="1600" b="1" dirty="0">
                    <a:latin typeface="Times New Roman" pitchFamily="18" charset="0"/>
                  </a:rPr>
                  <a:t>所判定的语言 </a:t>
                </a:r>
                <a:r>
                  <a:rPr lang="en-US" altLang="zh-CN" sz="1600" b="1" dirty="0">
                    <a:latin typeface="Times New Roman" pitchFamily="18" charset="0"/>
                  </a:rPr>
                  <a:t>A </a:t>
                </a:r>
                <a:r>
                  <a:rPr lang="zh-CN" altLang="en-US" sz="1600" b="1" dirty="0">
                    <a:latin typeface="Times New Roman" pitchFamily="18" charset="0"/>
                  </a:rPr>
                  <a:t>不是在 </a:t>
                </a:r>
                <a:r>
                  <a:rPr lang="en-US" altLang="zh-CN" sz="1600" b="1" dirty="0">
                    <a:latin typeface="Times New Roman" pitchFamily="18" charset="0"/>
                  </a:rPr>
                  <a:t>o(</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 </a:t>
                </a:r>
                <a:r>
                  <a:rPr lang="en-US" altLang="zh-CN" sz="1600" b="1" dirty="0" err="1">
                    <a:latin typeface="Times New Roman" pitchFamily="18" charset="0"/>
                  </a:rPr>
                  <a:t>log</a:t>
                </a:r>
                <a:r>
                  <a:rPr lang="en-US" altLang="zh-CN" sz="1600" b="1" i="1" dirty="0" err="1">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时间内可判定的。</a:t>
                </a:r>
              </a:p>
              <a:p>
                <a:pPr marL="358775" indent="-358775">
                  <a:lnSpc>
                    <a:spcPct val="115000"/>
                  </a:lnSpc>
                  <a:spcBef>
                    <a:spcPct val="15000"/>
                  </a:spcBef>
                </a:pPr>
                <a:r>
                  <a:rPr lang="en-US" altLang="zh-CN" sz="1600" b="1" dirty="0">
                    <a:latin typeface="Times New Roman" pitchFamily="18" charset="0"/>
                  </a:rPr>
                  <a:t>D=“</a:t>
                </a:r>
                <a:r>
                  <a:rPr lang="zh-CN" altLang="en-US" sz="1600" b="1" dirty="0">
                    <a:latin typeface="Times New Roman" pitchFamily="18" charset="0"/>
                  </a:rPr>
                  <a:t>对输入</a:t>
                </a:r>
                <a:r>
                  <a:rPr lang="en-US" altLang="zh-CN" sz="1600" b="1" i="1" dirty="0">
                    <a:latin typeface="Times New Roman" pitchFamily="18" charset="0"/>
                  </a:rPr>
                  <a:t>w</a:t>
                </a:r>
                <a:r>
                  <a:rPr lang="zh-CN" altLang="en-US" sz="1600" b="1" dirty="0">
                    <a:latin typeface="Times New Roman" pitchFamily="18" charset="0"/>
                  </a:rPr>
                  <a:t>：</a:t>
                </a:r>
              </a:p>
              <a:p>
                <a:pPr marL="358775" indent="-358775">
                  <a:lnSpc>
                    <a:spcPct val="115000"/>
                  </a:lnSpc>
                  <a:spcBef>
                    <a:spcPct val="15000"/>
                  </a:spcBef>
                </a:pPr>
                <a:r>
                  <a:rPr lang="en-US" altLang="zh-CN" sz="1600" b="1" dirty="0">
                    <a:latin typeface="Times New Roman" pitchFamily="18" charset="0"/>
                  </a:rPr>
                  <a:t>1)  </a:t>
                </a:r>
                <a:r>
                  <a:rPr lang="zh-CN" altLang="en-US" sz="1600" b="1" dirty="0">
                    <a:latin typeface="Times New Roman" pitchFamily="18" charset="0"/>
                  </a:rPr>
                  <a:t>令 </a:t>
                </a:r>
                <a:r>
                  <a:rPr lang="en-US" altLang="zh-CN" sz="1600" b="1" i="1" dirty="0">
                    <a:latin typeface="Times New Roman" pitchFamily="18" charset="0"/>
                  </a:rPr>
                  <a:t>n </a:t>
                </a:r>
                <a:r>
                  <a:rPr lang="zh-CN" altLang="en-US" sz="1600" b="1" dirty="0">
                    <a:latin typeface="Times New Roman" pitchFamily="18" charset="0"/>
                  </a:rPr>
                  <a:t>是 </a:t>
                </a:r>
                <a:r>
                  <a:rPr lang="en-US" altLang="zh-CN" sz="1600" b="1" i="1" dirty="0">
                    <a:latin typeface="Times New Roman" pitchFamily="18" charset="0"/>
                  </a:rPr>
                  <a:t>w </a:t>
                </a:r>
                <a:r>
                  <a:rPr lang="zh-CN" altLang="en-US" sz="1600" b="1" dirty="0">
                    <a:latin typeface="Times New Roman" pitchFamily="18" charset="0"/>
                  </a:rPr>
                  <a:t>的长度。</a:t>
                </a:r>
              </a:p>
              <a:p>
                <a:pPr marL="358775" indent="-358775">
                  <a:lnSpc>
                    <a:spcPct val="115000"/>
                  </a:lnSpc>
                  <a:spcBef>
                    <a:spcPct val="15000"/>
                  </a:spcBef>
                </a:pPr>
                <a:r>
                  <a:rPr lang="en-US" altLang="zh-CN" sz="1600" b="1" dirty="0">
                    <a:latin typeface="Times New Roman" pitchFamily="18" charset="0"/>
                  </a:rPr>
                  <a:t>2)  </a:t>
                </a:r>
                <a:r>
                  <a:rPr lang="zh-CN" altLang="en-US" sz="1600" b="1" dirty="0">
                    <a:latin typeface="Times New Roman" pitchFamily="18" charset="0"/>
                  </a:rPr>
                  <a:t>利用时间可构造性计算 </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a:t>
                </a:r>
                <a:r>
                  <a:rPr lang="zh-CN" altLang="en-US" sz="1600" b="1" dirty="0">
                    <a:latin typeface="Times New Roman" pitchFamily="18" charset="0"/>
                  </a:rPr>
                  <a:t>，把  </a:t>
                </a:r>
                <a:r>
                  <a:rPr lang="en-US" altLang="zh-CN" sz="1600" b="1" i="1" dirty="0">
                    <a:latin typeface="Times New Roman" pitchFamily="18" charset="0"/>
                  </a:rPr>
                  <a:t>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a:t>
                </a:r>
                <a:r>
                  <a:rPr lang="en-US" altLang="zh-CN" sz="1600" b="1" dirty="0" err="1">
                    <a:latin typeface="Times New Roman" pitchFamily="18" charset="0"/>
                  </a:rPr>
                  <a:t>logt</a:t>
                </a:r>
                <a:r>
                  <a:rPr lang="en-US" altLang="zh-CN" sz="1600" b="1" dirty="0">
                    <a:latin typeface="Times New Roman" pitchFamily="18" charset="0"/>
                  </a:rPr>
                  <a:t>(</a:t>
                </a:r>
                <a:r>
                  <a:rPr lang="en-US" altLang="zh-CN" sz="1600" b="1" i="1" dirty="0">
                    <a:latin typeface="Times New Roman" pitchFamily="18" charset="0"/>
                  </a:rPr>
                  <a:t>n</a:t>
                </a:r>
                <a:r>
                  <a:rPr lang="en-US" altLang="zh-CN" sz="1600" b="1" dirty="0">
                    <a:latin typeface="Times New Roman" pitchFamily="18" charset="0"/>
                  </a:rPr>
                  <a:t>)   </a:t>
                </a:r>
                <a:r>
                  <a:rPr lang="zh-CN" altLang="en-US" sz="1600" b="1" dirty="0">
                    <a:latin typeface="Times New Roman" pitchFamily="18" charset="0"/>
                  </a:rPr>
                  <a:t>存放在一个二进制计数器中。在每一次执行步骤  </a:t>
                </a:r>
                <a:r>
                  <a:rPr lang="en-US" altLang="zh-CN" sz="1600" b="1" dirty="0">
                    <a:latin typeface="Times New Roman" pitchFamily="18" charset="0"/>
                  </a:rPr>
                  <a:t>3</a:t>
                </a:r>
                <a:r>
                  <a:rPr lang="zh-CN" altLang="en-US" sz="1600" b="1" dirty="0">
                    <a:latin typeface="Times New Roman" pitchFamily="18" charset="0"/>
                  </a:rPr>
                  <a:t>、</a:t>
                </a:r>
                <a:r>
                  <a:rPr lang="en-US" altLang="zh-CN" sz="1600" b="1" dirty="0">
                    <a:latin typeface="Times New Roman" pitchFamily="18" charset="0"/>
                  </a:rPr>
                  <a:t>4</a:t>
                </a:r>
                <a:r>
                  <a:rPr lang="zh-CN" altLang="en-US" sz="1600" b="1" dirty="0">
                    <a:latin typeface="Times New Roman" pitchFamily="18" charset="0"/>
                  </a:rPr>
                  <a:t>、</a:t>
                </a:r>
                <a:r>
                  <a:rPr lang="en-US" altLang="zh-CN" sz="1600" b="1" dirty="0">
                    <a:latin typeface="Times New Roman" pitchFamily="18" charset="0"/>
                  </a:rPr>
                  <a:t>5 </a:t>
                </a:r>
                <a:r>
                  <a:rPr lang="zh-CN" altLang="en-US" sz="1600" b="1" dirty="0">
                    <a:latin typeface="Times New Roman" pitchFamily="18" charset="0"/>
                  </a:rPr>
                  <a:t>之前，把该计数器减 </a:t>
                </a:r>
                <a:r>
                  <a:rPr lang="en-US" altLang="zh-CN" sz="1600" b="1" dirty="0">
                    <a:latin typeface="Times New Roman" pitchFamily="18" charset="0"/>
                  </a:rPr>
                  <a:t>1</a:t>
                </a:r>
                <a:r>
                  <a:rPr lang="zh-CN" altLang="en-US" sz="1600" b="1" dirty="0">
                    <a:latin typeface="Times New Roman" pitchFamily="18" charset="0"/>
                  </a:rPr>
                  <a:t>。如果计数器减到 </a:t>
                </a:r>
                <a:r>
                  <a:rPr lang="en-US" altLang="zh-CN" sz="1600" b="1" dirty="0">
                    <a:latin typeface="Times New Roman" pitchFamily="18" charset="0"/>
                  </a:rPr>
                  <a:t>0</a:t>
                </a:r>
                <a:r>
                  <a:rPr lang="zh-CN" altLang="en-US" sz="1600" b="1" dirty="0">
                    <a:latin typeface="Times New Roman" pitchFamily="18" charset="0"/>
                  </a:rPr>
                  <a:t>，就拒绝。</a:t>
                </a:r>
              </a:p>
              <a:p>
                <a:pPr marL="358775" indent="-358775">
                  <a:lnSpc>
                    <a:spcPct val="115000"/>
                  </a:lnSpc>
                  <a:spcBef>
                    <a:spcPct val="15000"/>
                  </a:spcBef>
                </a:pPr>
                <a:r>
                  <a:rPr lang="en-US" altLang="zh-CN" sz="1600" b="1" dirty="0">
                    <a:latin typeface="Times New Roman" pitchFamily="18" charset="0"/>
                  </a:rPr>
                  <a:t>3)  </a:t>
                </a:r>
                <a:r>
                  <a:rPr lang="zh-CN" altLang="en-US" sz="1600" b="1" dirty="0">
                    <a:latin typeface="Times New Roman" pitchFamily="18" charset="0"/>
                  </a:rPr>
                  <a:t>若 </a:t>
                </a:r>
                <a:r>
                  <a:rPr lang="en-US" altLang="zh-CN" sz="1600" b="1" i="1" dirty="0">
                    <a:latin typeface="Times New Roman" pitchFamily="18" charset="0"/>
                  </a:rPr>
                  <a:t>w </a:t>
                </a:r>
                <a:r>
                  <a:rPr lang="zh-CN" altLang="en-US" sz="1600" b="1" dirty="0">
                    <a:latin typeface="Times New Roman" pitchFamily="18" charset="0"/>
                  </a:rPr>
                  <a:t>的形式不是 </a:t>
                </a:r>
                <a:r>
                  <a:rPr lang="en-US" altLang="zh-CN" sz="1600" b="1" dirty="0">
                    <a:latin typeface="Times New Roman" pitchFamily="18" charset="0"/>
                  </a:rPr>
                  <a:t>&lt;</a:t>
                </a:r>
                <a:r>
                  <a:rPr lang="en-US" altLang="zh-CN" sz="1600" b="1" i="1" dirty="0">
                    <a:latin typeface="Times New Roman" pitchFamily="18" charset="0"/>
                  </a:rPr>
                  <a:t>M</a:t>
                </a:r>
                <a:r>
                  <a:rPr lang="en-US" altLang="zh-CN" sz="1600" b="1" dirty="0">
                    <a:latin typeface="Times New Roman" pitchFamily="18" charset="0"/>
                  </a:rPr>
                  <a:t>&gt;10*</a:t>
                </a:r>
                <a:r>
                  <a:rPr lang="zh-CN" altLang="en-US" sz="1600" b="1" dirty="0">
                    <a:latin typeface="Times New Roman" pitchFamily="18" charset="0"/>
                  </a:rPr>
                  <a:t>，其中</a:t>
                </a:r>
                <a:r>
                  <a:rPr lang="zh-CN" altLang="en-US" sz="1600" b="1" i="1" dirty="0">
                    <a:latin typeface="Times New Roman" pitchFamily="18" charset="0"/>
                  </a:rPr>
                  <a:t>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是某个 </a:t>
                </a:r>
                <a:r>
                  <a:rPr lang="en-US" altLang="zh-CN" sz="1600" b="1" dirty="0">
                    <a:latin typeface="Times New Roman" pitchFamily="18" charset="0"/>
                  </a:rPr>
                  <a:t>TM</a:t>
                </a:r>
                <a:r>
                  <a:rPr lang="zh-CN" altLang="en-US" sz="1600" b="1" dirty="0">
                    <a:latin typeface="Times New Roman" pitchFamily="18" charset="0"/>
                  </a:rPr>
                  <a:t>，就拒绝。</a:t>
                </a:r>
              </a:p>
              <a:p>
                <a:pPr marL="358775" indent="-358775">
                  <a:lnSpc>
                    <a:spcPct val="115000"/>
                  </a:lnSpc>
                  <a:spcBef>
                    <a:spcPct val="15000"/>
                  </a:spcBef>
                </a:pPr>
                <a:r>
                  <a:rPr lang="en-US" altLang="zh-CN" sz="1600" b="1" dirty="0">
                    <a:latin typeface="Times New Roman" pitchFamily="18" charset="0"/>
                  </a:rPr>
                  <a:t>4)  </a:t>
                </a:r>
                <a:r>
                  <a:rPr lang="zh-CN" altLang="en-US" sz="1600" b="1" dirty="0">
                    <a:latin typeface="Times New Roman" pitchFamily="18" charset="0"/>
                  </a:rPr>
                  <a:t>在 </a:t>
                </a:r>
                <a:r>
                  <a:rPr lang="en-US" altLang="zh-CN" sz="1600" b="1" i="1" dirty="0">
                    <a:latin typeface="Times New Roman" pitchFamily="18" charset="0"/>
                  </a:rPr>
                  <a:t>w </a:t>
                </a:r>
                <a:r>
                  <a:rPr lang="zh-CN" altLang="en-US" sz="1600" b="1" dirty="0">
                    <a:latin typeface="Times New Roman" pitchFamily="18" charset="0"/>
                  </a:rPr>
                  <a:t>上模拟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，如果超过</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𝟐</m:t>
                        </m:r>
                      </m:e>
                      <m:sup>
                        <m:r>
                          <a:rPr lang="en-US" altLang="zh-CN" sz="1600" b="1" i="1" smtClean="0">
                            <a:latin typeface="Cambria Math"/>
                          </a:rPr>
                          <m:t>𝒇</m:t>
                        </m:r>
                        <m:r>
                          <a:rPr lang="en-US" altLang="zh-CN" sz="1600" b="1" i="1" smtClean="0">
                            <a:latin typeface="Cambria Math"/>
                          </a:rPr>
                          <m:t>(</m:t>
                        </m:r>
                        <m:r>
                          <a:rPr lang="en-US" altLang="zh-CN" sz="1600" b="1" i="1" smtClean="0">
                            <a:latin typeface="Cambria Math"/>
                          </a:rPr>
                          <m:t>𝒏</m:t>
                        </m:r>
                        <m:r>
                          <a:rPr lang="en-US" altLang="zh-CN" sz="1600" b="1" i="1" smtClean="0">
                            <a:latin typeface="Cambria Math"/>
                          </a:rPr>
                          <m:t>)</m:t>
                        </m:r>
                      </m:sup>
                    </m:sSup>
                  </m:oMath>
                </a14:m>
                <a:r>
                  <a:rPr lang="zh-CN" altLang="en-US" sz="1600" b="1" dirty="0">
                    <a:latin typeface="Times New Roman" pitchFamily="18" charset="0"/>
                  </a:rPr>
                  <a:t>步，则拒绝。</a:t>
                </a:r>
              </a:p>
              <a:p>
                <a:pPr marL="358775" indent="-358775">
                  <a:lnSpc>
                    <a:spcPct val="115000"/>
                  </a:lnSpc>
                  <a:spcBef>
                    <a:spcPct val="15000"/>
                  </a:spcBef>
                </a:pPr>
                <a:r>
                  <a:rPr lang="en-US" altLang="zh-CN" sz="1600" b="1" dirty="0">
                    <a:latin typeface="Times New Roman" pitchFamily="18" charset="0"/>
                  </a:rPr>
                  <a:t>5)  </a:t>
                </a:r>
                <a:r>
                  <a:rPr lang="zh-CN" altLang="en-US" sz="1600" b="1" dirty="0">
                    <a:latin typeface="Times New Roman" pitchFamily="18" charset="0"/>
                  </a:rPr>
                  <a:t>若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接受，则拒绝；若 </a:t>
                </a:r>
                <a:r>
                  <a:rPr lang="en-US" altLang="zh-CN" sz="1600" b="1" i="1" dirty="0">
                    <a:latin typeface="Times New Roman" pitchFamily="18" charset="0"/>
                  </a:rPr>
                  <a:t>M</a:t>
                </a:r>
                <a:r>
                  <a:rPr lang="en-US" altLang="zh-CN" sz="1600" b="1" dirty="0">
                    <a:latin typeface="Times New Roman" pitchFamily="18" charset="0"/>
                  </a:rPr>
                  <a:t>  </a:t>
                </a:r>
                <a:r>
                  <a:rPr lang="zh-CN" altLang="en-US" sz="1600" b="1" dirty="0">
                    <a:latin typeface="Times New Roman" pitchFamily="18" charset="0"/>
                  </a:rPr>
                  <a:t>拒绝，则接受。” </a:t>
                </a:r>
              </a:p>
            </p:txBody>
          </p:sp>
        </mc:Choice>
        <mc:Fallback xmlns="">
          <p:sp>
            <p:nvSpPr>
              <p:cNvPr id="34" name="Rectangle 11"/>
              <p:cNvSpPr>
                <a:spLocks noRot="1" noChangeAspect="1" noMove="1" noResize="1" noEditPoints="1" noAdjustHandles="1" noChangeArrowheads="1" noChangeShapeType="1" noTextEdit="1"/>
              </p:cNvSpPr>
              <p:nvPr/>
            </p:nvSpPr>
            <p:spPr bwMode="auto">
              <a:xfrm>
                <a:off x="-23880" y="2505008"/>
                <a:ext cx="9167880" cy="2656433"/>
              </a:xfrm>
              <a:prstGeom prst="rect">
                <a:avLst/>
              </a:prstGeom>
              <a:blipFill rotWithShape="1">
                <a:blip r:embed="rId4"/>
                <a:stretch>
                  <a:fillRect l="-3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24766043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7" name="Rectangle 10"/>
          <p:cNvSpPr>
            <a:spLocks noChangeArrowheads="1"/>
          </p:cNvSpPr>
          <p:nvPr/>
        </p:nvSpPr>
        <p:spPr bwMode="auto">
          <a:xfrm>
            <a:off x="0" y="1019645"/>
            <a:ext cx="91440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pPr>
            <a:r>
              <a:rPr lang="zh-CN" altLang="en-US" sz="1600" b="1" dirty="0">
                <a:latin typeface="Times New Roman" pitchFamily="18" charset="0"/>
              </a:rPr>
              <a:t>考察该算法的每一步以确定运行时间。显然，步骤</a:t>
            </a:r>
            <a:r>
              <a:rPr lang="en-US" altLang="zh-CN" sz="1600" b="1" dirty="0">
                <a:latin typeface="Times New Roman" pitchFamily="18" charset="0"/>
              </a:rPr>
              <a:t>1</a:t>
            </a:r>
            <a:r>
              <a:rPr lang="zh-CN" altLang="en-US" sz="1600" b="1" dirty="0">
                <a:latin typeface="Times New Roman" pitchFamily="18" charset="0"/>
              </a:rPr>
              <a:t>、</a:t>
            </a:r>
            <a:r>
              <a:rPr lang="en-US" altLang="zh-CN" sz="1600" b="1" dirty="0">
                <a:latin typeface="Times New Roman" pitchFamily="18" charset="0"/>
              </a:rPr>
              <a:t>2</a:t>
            </a:r>
            <a:r>
              <a:rPr lang="zh-CN" altLang="en-US" sz="1600" b="1" dirty="0">
                <a:latin typeface="Times New Roman" pitchFamily="18" charset="0"/>
              </a:rPr>
              <a:t>、</a:t>
            </a:r>
            <a:r>
              <a:rPr lang="en-US" altLang="zh-CN" sz="1600" b="1" dirty="0">
                <a:latin typeface="Times New Roman" pitchFamily="18" charset="0"/>
              </a:rPr>
              <a:t>3</a:t>
            </a:r>
            <a:r>
              <a:rPr lang="zh-CN" altLang="en-US" sz="1600" b="1" dirty="0">
                <a:latin typeface="Times New Roman" pitchFamily="18" charset="0"/>
              </a:rPr>
              <a:t>能够在为</a:t>
            </a:r>
            <a:r>
              <a:rPr lang="en-US" altLang="zh-CN" sz="1600" b="1" dirty="0">
                <a:latin typeface="Times New Roman" pitchFamily="18" charset="0"/>
              </a:rPr>
              <a:t>O(t(n))</a:t>
            </a:r>
            <a:r>
              <a:rPr lang="zh-CN" altLang="en-US" sz="1600" b="1" dirty="0">
                <a:latin typeface="Times New Roman" pitchFamily="18" charset="0"/>
              </a:rPr>
              <a:t>时间内完成。在步骤</a:t>
            </a:r>
            <a:r>
              <a:rPr lang="en-US" altLang="zh-CN" sz="1600" b="1" dirty="0">
                <a:latin typeface="Times New Roman" pitchFamily="18" charset="0"/>
              </a:rPr>
              <a:t>4</a:t>
            </a:r>
            <a:r>
              <a:rPr lang="zh-CN" altLang="en-US" sz="1600" b="1" dirty="0">
                <a:latin typeface="Times New Roman" pitchFamily="18" charset="0"/>
              </a:rPr>
              <a:t>，每次</a:t>
            </a:r>
            <a:r>
              <a:rPr lang="en-US" altLang="zh-CN" sz="1600" b="1" dirty="0">
                <a:latin typeface="Times New Roman" pitchFamily="18" charset="0"/>
              </a:rPr>
              <a:t>D</a:t>
            </a:r>
            <a:r>
              <a:rPr lang="zh-CN" altLang="en-US" sz="1600" b="1" dirty="0">
                <a:latin typeface="Times New Roman" pitchFamily="18" charset="0"/>
              </a:rPr>
              <a:t>模拟</a:t>
            </a:r>
            <a:r>
              <a:rPr lang="en-US" altLang="zh-CN" sz="1600" b="1" dirty="0">
                <a:latin typeface="Times New Roman" pitchFamily="18" charset="0"/>
              </a:rPr>
              <a:t>M</a:t>
            </a:r>
            <a:r>
              <a:rPr lang="zh-CN" altLang="en-US" sz="1600" b="1" dirty="0">
                <a:latin typeface="Times New Roman" pitchFamily="18" charset="0"/>
              </a:rPr>
              <a:t>的一步，它都要</a:t>
            </a:r>
            <a:r>
              <a:rPr lang="zh-CN" altLang="en-US" sz="1600" b="1" dirty="0">
                <a:solidFill>
                  <a:srgbClr val="FF0000"/>
                </a:solidFill>
                <a:latin typeface="Times New Roman" pitchFamily="18" charset="0"/>
              </a:rPr>
              <a:t>读取</a:t>
            </a:r>
            <a:r>
              <a:rPr lang="en-US" altLang="zh-CN" sz="1600" b="1" dirty="0">
                <a:solidFill>
                  <a:srgbClr val="FF0000"/>
                </a:solidFill>
                <a:latin typeface="Times New Roman" pitchFamily="18" charset="0"/>
              </a:rPr>
              <a:t>M</a:t>
            </a:r>
            <a:r>
              <a:rPr lang="zh-CN" altLang="en-US" sz="1600" b="1" dirty="0">
                <a:solidFill>
                  <a:srgbClr val="FF0000"/>
                </a:solidFill>
                <a:latin typeface="Times New Roman" pitchFamily="18" charset="0"/>
              </a:rPr>
              <a:t>的当前状态</a:t>
            </a:r>
            <a:r>
              <a:rPr lang="zh-CN" altLang="en-US" sz="1600" b="1" dirty="0">
                <a:latin typeface="Times New Roman" pitchFamily="18" charset="0"/>
              </a:rPr>
              <a:t>以及</a:t>
            </a:r>
            <a:r>
              <a:rPr lang="en-US" altLang="zh-CN" sz="1600" b="1" dirty="0">
                <a:solidFill>
                  <a:srgbClr val="FF0000"/>
                </a:solidFill>
                <a:latin typeface="Times New Roman" pitchFamily="18" charset="0"/>
              </a:rPr>
              <a:t>M</a:t>
            </a:r>
            <a:r>
              <a:rPr lang="zh-CN" altLang="en-US" sz="1600" b="1" dirty="0">
                <a:solidFill>
                  <a:srgbClr val="FF0000"/>
                </a:solidFill>
                <a:latin typeface="Times New Roman" pitchFamily="18" charset="0"/>
              </a:rPr>
              <a:t>读写头下的带符号</a:t>
            </a:r>
            <a:r>
              <a:rPr lang="zh-CN" altLang="en-US" sz="1600" b="1" dirty="0">
                <a:latin typeface="Times New Roman" pitchFamily="18" charset="0"/>
              </a:rPr>
              <a:t>，在</a:t>
            </a:r>
            <a:r>
              <a:rPr lang="en-US" altLang="zh-CN" sz="1600" b="1" dirty="0">
                <a:solidFill>
                  <a:srgbClr val="FF0000"/>
                </a:solidFill>
                <a:latin typeface="Times New Roman" pitchFamily="18" charset="0"/>
              </a:rPr>
              <a:t>M</a:t>
            </a:r>
            <a:r>
              <a:rPr lang="zh-CN" altLang="en-US" sz="1600" b="1" dirty="0">
                <a:solidFill>
                  <a:srgbClr val="FF0000"/>
                </a:solidFill>
                <a:latin typeface="Times New Roman" pitchFamily="18" charset="0"/>
              </a:rPr>
              <a:t>的转移函数中查找</a:t>
            </a:r>
            <a:r>
              <a:rPr lang="en-US" altLang="zh-CN" sz="1600" b="1" dirty="0">
                <a:solidFill>
                  <a:srgbClr val="FF0000"/>
                </a:solidFill>
                <a:latin typeface="Times New Roman" pitchFamily="18" charset="0"/>
              </a:rPr>
              <a:t>M</a:t>
            </a:r>
            <a:r>
              <a:rPr lang="zh-CN" altLang="en-US" sz="1600" b="1" dirty="0">
                <a:solidFill>
                  <a:srgbClr val="FF0000"/>
                </a:solidFill>
                <a:latin typeface="Times New Roman" pitchFamily="18" charset="0"/>
              </a:rPr>
              <a:t>的一下个动作</a:t>
            </a:r>
            <a:r>
              <a:rPr lang="zh-CN" altLang="en-US" sz="1600" b="1" dirty="0">
                <a:latin typeface="Times New Roman" pitchFamily="18" charset="0"/>
              </a:rPr>
              <a:t>，以使它能够适当地更新</a:t>
            </a:r>
            <a:r>
              <a:rPr lang="en-US" altLang="zh-CN" sz="1600" b="1" dirty="0">
                <a:latin typeface="Times New Roman" pitchFamily="18" charset="0"/>
              </a:rPr>
              <a:t>M</a:t>
            </a:r>
            <a:r>
              <a:rPr lang="zh-CN" altLang="en-US" sz="1600" b="1" dirty="0">
                <a:latin typeface="Times New Roman" pitchFamily="18" charset="0"/>
              </a:rPr>
              <a:t>的带内容。所有这三个对象都存放在</a:t>
            </a:r>
            <a:r>
              <a:rPr lang="en-US" altLang="zh-CN" sz="1600" b="1" dirty="0">
                <a:latin typeface="Times New Roman" pitchFamily="18" charset="0"/>
              </a:rPr>
              <a:t>D</a:t>
            </a:r>
            <a:r>
              <a:rPr lang="zh-CN" altLang="en-US" sz="1600" b="1" dirty="0">
                <a:latin typeface="Times New Roman" pitchFamily="18" charset="0"/>
              </a:rPr>
              <a:t>的带上某处。如果它们彼此分开很远，</a:t>
            </a:r>
            <a:r>
              <a:rPr lang="en-US" altLang="zh-CN" sz="1600" b="1" dirty="0">
                <a:latin typeface="Times New Roman" pitchFamily="18" charset="0"/>
              </a:rPr>
              <a:t>D</a:t>
            </a:r>
            <a:r>
              <a:rPr lang="zh-CN" altLang="en-US" sz="1600" b="1" dirty="0">
                <a:latin typeface="Times New Roman" pitchFamily="18" charset="0"/>
              </a:rPr>
              <a:t>每次模拟</a:t>
            </a:r>
            <a:r>
              <a:rPr lang="en-US" altLang="zh-CN" sz="1600" b="1" dirty="0">
                <a:latin typeface="Times New Roman" pitchFamily="18" charset="0"/>
              </a:rPr>
              <a:t>M</a:t>
            </a:r>
            <a:r>
              <a:rPr lang="zh-CN" altLang="en-US" sz="1600" b="1" dirty="0">
                <a:latin typeface="Times New Roman" pitchFamily="18" charset="0"/>
              </a:rPr>
              <a:t>的一步都需要走许多步来收集这些信息。所以，</a:t>
            </a:r>
            <a:r>
              <a:rPr lang="en-US" altLang="zh-CN" sz="1600" b="1" dirty="0">
                <a:solidFill>
                  <a:srgbClr val="FF0000"/>
                </a:solidFill>
                <a:latin typeface="Times New Roman" pitchFamily="18" charset="0"/>
              </a:rPr>
              <a:t>D</a:t>
            </a:r>
            <a:r>
              <a:rPr lang="zh-CN" altLang="en-US" sz="1600" b="1" dirty="0">
                <a:solidFill>
                  <a:srgbClr val="FF0000"/>
                </a:solidFill>
                <a:latin typeface="Times New Roman" pitchFamily="18" charset="0"/>
              </a:rPr>
              <a:t>总是把这些信息放在一起</a:t>
            </a:r>
            <a:r>
              <a:rPr lang="zh-CN" altLang="en-US" sz="1600" b="1" dirty="0">
                <a:latin typeface="Times New Roman" pitchFamily="18" charset="0"/>
              </a:rPr>
              <a:t>。</a:t>
            </a:r>
          </a:p>
          <a:p>
            <a:pPr marL="457200" indent="-457200">
              <a:lnSpc>
                <a:spcPct val="150000"/>
              </a:lnSpc>
            </a:pPr>
            <a:r>
              <a:rPr lang="zh-CN" altLang="en-US" sz="1600" b="1" dirty="0">
                <a:latin typeface="Times New Roman" pitchFamily="18" charset="0"/>
              </a:rPr>
              <a:t>可以把</a:t>
            </a:r>
            <a:r>
              <a:rPr lang="en-US" altLang="zh-CN" sz="1600" b="1" dirty="0">
                <a:latin typeface="Times New Roman" pitchFamily="18" charset="0"/>
              </a:rPr>
              <a:t>D</a:t>
            </a:r>
            <a:r>
              <a:rPr lang="zh-CN" altLang="en-US" sz="1600" b="1" dirty="0">
                <a:latin typeface="Times New Roman" pitchFamily="18" charset="0"/>
              </a:rPr>
              <a:t>的单带组织成轨道。得到两条轨道的一种方法是以奇数位置存储一条轨道，以偶数们置存储另一条轨道。另一种获得两条轨道效果的方法是扩大</a:t>
            </a:r>
            <a:r>
              <a:rPr lang="en-US" altLang="zh-CN" sz="1600" b="1" dirty="0">
                <a:latin typeface="Times New Roman" pitchFamily="18" charset="0"/>
              </a:rPr>
              <a:t>D</a:t>
            </a:r>
            <a:r>
              <a:rPr lang="zh-CN" altLang="en-US" sz="1600" b="1" dirty="0">
                <a:latin typeface="Times New Roman" pitchFamily="18" charset="0"/>
              </a:rPr>
              <a:t>的带字母表，使它包括每一对符号，其中，一个符号来自上轨道，另一个符号来自下轨道。更多的轨道效果也可以类似获得。注意，如果只使用固定数目个轨道，多轨道主演唱会增加</a:t>
            </a:r>
            <a:r>
              <a:rPr lang="zh-CN" altLang="en-US" sz="1600" b="1" dirty="0">
                <a:solidFill>
                  <a:srgbClr val="FF0000"/>
                </a:solidFill>
                <a:latin typeface="Times New Roman" pitchFamily="18" charset="0"/>
              </a:rPr>
              <a:t>一个常数倍的时间</a:t>
            </a:r>
            <a:r>
              <a:rPr lang="zh-CN" altLang="en-US" sz="1600" b="1" dirty="0">
                <a:latin typeface="Times New Roman" pitchFamily="18" charset="0"/>
              </a:rPr>
              <a:t>开销。这里，</a:t>
            </a:r>
            <a:r>
              <a:rPr lang="en-US" altLang="zh-CN" sz="1600" b="1" dirty="0">
                <a:latin typeface="Times New Roman" pitchFamily="18" charset="0"/>
              </a:rPr>
              <a:t>D</a:t>
            </a:r>
            <a:r>
              <a:rPr lang="zh-CN" altLang="en-US" sz="1600" b="1" dirty="0">
                <a:latin typeface="Times New Roman" pitchFamily="18" charset="0"/>
              </a:rPr>
              <a:t>采用三条轨道。</a:t>
            </a:r>
          </a:p>
        </p:txBody>
      </p:sp>
    </p:spTree>
    <p:extLst>
      <p:ext uri="{BB962C8B-B14F-4D97-AF65-F5344CB8AC3E}">
        <p14:creationId xmlns:p14="http://schemas.microsoft.com/office/powerpoint/2010/main" val="19732751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7" name="Rectangle 10"/>
          <p:cNvSpPr>
            <a:spLocks noChangeArrowheads="1"/>
          </p:cNvSpPr>
          <p:nvPr/>
        </p:nvSpPr>
        <p:spPr bwMode="auto">
          <a:xfrm>
            <a:off x="0" y="1019645"/>
            <a:ext cx="91440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pPr>
            <a:r>
              <a:rPr lang="zh-CN" altLang="en-US" sz="1600" b="1" dirty="0">
                <a:latin typeface="Times New Roman" pitchFamily="18" charset="0"/>
              </a:rPr>
              <a:t>一条轨道存储</a:t>
            </a:r>
            <a:r>
              <a:rPr lang="en-US" altLang="zh-CN" sz="1600" b="1" dirty="0">
                <a:latin typeface="Times New Roman" pitchFamily="18" charset="0"/>
              </a:rPr>
              <a:t>M</a:t>
            </a:r>
            <a:r>
              <a:rPr lang="zh-CN" altLang="en-US" sz="1600" b="1" dirty="0">
                <a:latin typeface="Times New Roman" pitchFamily="18" charset="0"/>
              </a:rPr>
              <a:t>的带内容，第二条轨道包含</a:t>
            </a:r>
            <a:r>
              <a:rPr lang="en-US" altLang="zh-CN" sz="1600" b="1" dirty="0">
                <a:latin typeface="Times New Roman" pitchFamily="18" charset="0"/>
              </a:rPr>
              <a:t>M</a:t>
            </a:r>
            <a:r>
              <a:rPr lang="zh-CN" altLang="en-US" sz="1600" b="1" dirty="0">
                <a:latin typeface="Times New Roman" pitchFamily="18" charset="0"/>
              </a:rPr>
              <a:t>的当前状态和转移函数的副本。在模拟过程中，</a:t>
            </a:r>
            <a:r>
              <a:rPr lang="en-US" altLang="zh-CN" sz="1600" b="1" dirty="0">
                <a:latin typeface="Times New Roman" pitchFamily="18" charset="0"/>
              </a:rPr>
              <a:t>B</a:t>
            </a:r>
            <a:r>
              <a:rPr lang="zh-CN" altLang="en-US" sz="1600" b="1" dirty="0">
                <a:latin typeface="Times New Roman" pitchFamily="18" charset="0"/>
              </a:rPr>
              <a:t>将信息保持在第二条轨道上，靠近第一条轨道上</a:t>
            </a:r>
            <a:r>
              <a:rPr lang="en-US" altLang="zh-CN" sz="1600" b="1" dirty="0">
                <a:latin typeface="Times New Roman" pitchFamily="18" charset="0"/>
              </a:rPr>
              <a:t>M</a:t>
            </a:r>
            <a:r>
              <a:rPr lang="zh-CN" altLang="en-US" sz="1600" b="1" dirty="0">
                <a:latin typeface="Times New Roman" pitchFamily="18" charset="0"/>
              </a:rPr>
              <a:t>的读写头的当前位置。因为第二条轨道上信息的长度只依赖于</a:t>
            </a:r>
            <a:r>
              <a:rPr lang="en-US" altLang="zh-CN" sz="1600" b="1" dirty="0">
                <a:latin typeface="Times New Roman" pitchFamily="18" charset="0"/>
              </a:rPr>
              <a:t>M</a:t>
            </a:r>
            <a:r>
              <a:rPr lang="zh-CN" altLang="en-US" sz="1600" b="1" dirty="0">
                <a:latin typeface="Times New Roman" pitchFamily="18" charset="0"/>
              </a:rPr>
              <a:t>，不依赖于</a:t>
            </a:r>
            <a:r>
              <a:rPr lang="en-US" altLang="zh-CN" sz="1600" b="1" dirty="0">
                <a:latin typeface="Times New Roman" pitchFamily="18" charset="0"/>
              </a:rPr>
              <a:t>M</a:t>
            </a:r>
            <a:r>
              <a:rPr lang="zh-CN" altLang="en-US" sz="1600" b="1" dirty="0">
                <a:latin typeface="Times New Roman" pitchFamily="18" charset="0"/>
              </a:rPr>
              <a:t>输入的长度，所以搬动操作只使得模拟的时间增加常数倍。因此，如果</a:t>
            </a:r>
            <a:r>
              <a:rPr lang="en-US" altLang="zh-CN" sz="1600" b="1" dirty="0">
                <a:latin typeface="Times New Roman" pitchFamily="18" charset="0"/>
              </a:rPr>
              <a:t>M</a:t>
            </a:r>
            <a:r>
              <a:rPr lang="zh-CN" altLang="en-US" sz="1600" b="1" dirty="0">
                <a:latin typeface="Times New Roman" pitchFamily="18" charset="0"/>
              </a:rPr>
              <a:t>在</a:t>
            </a:r>
            <a:r>
              <a:rPr lang="en-US" altLang="zh-CN" sz="1600" b="1" dirty="0">
                <a:latin typeface="Times New Roman" pitchFamily="18" charset="0"/>
              </a:rPr>
              <a:t>g(n)</a:t>
            </a:r>
            <a:r>
              <a:rPr lang="zh-CN" altLang="en-US" sz="1600" b="1" dirty="0">
                <a:latin typeface="Times New Roman" pitchFamily="18" charset="0"/>
              </a:rPr>
              <a:t>时间内运行，</a:t>
            </a:r>
            <a:r>
              <a:rPr lang="en-US" altLang="zh-CN" sz="1600" b="1" dirty="0">
                <a:latin typeface="Times New Roman" pitchFamily="18" charset="0"/>
              </a:rPr>
              <a:t>D</a:t>
            </a:r>
            <a:r>
              <a:rPr lang="zh-CN" altLang="en-US" sz="1600" b="1" dirty="0">
                <a:latin typeface="Times New Roman" pitchFamily="18" charset="0"/>
              </a:rPr>
              <a:t>就可以在</a:t>
            </a:r>
            <a:r>
              <a:rPr lang="en-US" altLang="zh-CN" sz="1600" b="1" dirty="0">
                <a:latin typeface="Times New Roman" pitchFamily="18" charset="0"/>
              </a:rPr>
              <a:t>O(g(n))</a:t>
            </a:r>
            <a:r>
              <a:rPr lang="zh-CN" altLang="en-US" sz="1600" b="1" dirty="0">
                <a:latin typeface="Times New Roman" pitchFamily="18" charset="0"/>
              </a:rPr>
              <a:t>时间内模拟他</a:t>
            </a:r>
            <a:endParaRPr lang="en-US" altLang="zh-CN" sz="1600" b="1" dirty="0">
              <a:latin typeface="Times New Roman" pitchFamily="18" charset="0"/>
            </a:endParaRPr>
          </a:p>
          <a:p>
            <a:pPr marL="457200" indent="-457200">
              <a:lnSpc>
                <a:spcPct val="150000"/>
              </a:lnSpc>
            </a:pPr>
            <a:endParaRPr lang="en-US" altLang="zh-CN" sz="1600" b="1" dirty="0">
              <a:latin typeface="Times New Roman" pitchFamily="18" charset="0"/>
            </a:endParaRPr>
          </a:p>
          <a:p>
            <a:pPr marL="457200" indent="-457200">
              <a:lnSpc>
                <a:spcPct val="150000"/>
              </a:lnSpc>
            </a:pPr>
            <a:r>
              <a:rPr lang="zh-CN" altLang="en-US" sz="1600" b="1" dirty="0">
                <a:latin typeface="Times New Roman" pitchFamily="18" charset="0"/>
              </a:rPr>
              <a:t>在步骤</a:t>
            </a:r>
            <a:r>
              <a:rPr lang="en-US" altLang="zh-CN" sz="1600" b="1" dirty="0">
                <a:latin typeface="Times New Roman" pitchFamily="18" charset="0"/>
              </a:rPr>
              <a:t>3</a:t>
            </a:r>
            <a:r>
              <a:rPr lang="zh-CN" altLang="en-US" sz="1600" b="1" dirty="0">
                <a:latin typeface="Times New Roman" pitchFamily="18" charset="0"/>
              </a:rPr>
              <a:t>、</a:t>
            </a:r>
            <a:r>
              <a:rPr lang="en-US" altLang="zh-CN" sz="1600" b="1" dirty="0">
                <a:latin typeface="Times New Roman" pitchFamily="18" charset="0"/>
              </a:rPr>
              <a:t>4</a:t>
            </a:r>
            <a:r>
              <a:rPr lang="zh-CN" altLang="en-US" sz="1600" b="1" dirty="0">
                <a:latin typeface="Times New Roman" pitchFamily="18" charset="0"/>
              </a:rPr>
              <a:t>中</a:t>
            </a:r>
            <a:r>
              <a:rPr lang="en-US" altLang="zh-CN" sz="1600" b="1" dirty="0">
                <a:latin typeface="Times New Roman" pitchFamily="18" charset="0"/>
              </a:rPr>
              <a:t>D</a:t>
            </a:r>
            <a:r>
              <a:rPr lang="zh-CN" altLang="en-US" sz="1600" b="1" dirty="0">
                <a:latin typeface="Times New Roman" pitchFamily="18" charset="0"/>
              </a:rPr>
              <a:t>需要将步骤</a:t>
            </a:r>
            <a:r>
              <a:rPr lang="en-US" altLang="zh-CN" sz="1600" b="1" dirty="0">
                <a:latin typeface="Times New Roman" pitchFamily="18" charset="0"/>
              </a:rPr>
              <a:t>2</a:t>
            </a:r>
            <a:r>
              <a:rPr lang="zh-CN" altLang="en-US" sz="1600" b="1" dirty="0">
                <a:latin typeface="Times New Roman" pitchFamily="18" charset="0"/>
              </a:rPr>
              <a:t>中的步数计数器</a:t>
            </a:r>
            <a:r>
              <a:rPr lang="en-US" altLang="zh-CN" sz="1600" b="1" dirty="0">
                <a:latin typeface="Times New Roman" pitchFamily="18" charset="0"/>
              </a:rPr>
              <a:t>-1</a:t>
            </a:r>
            <a:r>
              <a:rPr lang="zh-CN" altLang="en-US" sz="1600" b="1" dirty="0">
                <a:latin typeface="Times New Roman" pitchFamily="18" charset="0"/>
              </a:rPr>
              <a:t>，所以将二进制计数器存放在第三条轨道上，而计数器的量值大约为</a:t>
            </a:r>
            <a:r>
              <a:rPr lang="en-US" altLang="zh-CN" sz="1600" b="1" dirty="0">
                <a:latin typeface="Times New Roman" pitchFamily="18" charset="0"/>
              </a:rPr>
              <a:t>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，所以它的长度是</a:t>
            </a:r>
            <a:r>
              <a:rPr lang="en-US" altLang="zh-CN" sz="1600" b="1" dirty="0">
                <a:latin typeface="Times New Roman" pitchFamily="18" charset="0"/>
              </a:rPr>
              <a:t>log(t(n)/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，即</a:t>
            </a:r>
            <a:r>
              <a:rPr lang="en-US" altLang="zh-CN" sz="1600" b="1" dirty="0">
                <a:latin typeface="Times New Roman" pitchFamily="18" charset="0"/>
              </a:rPr>
              <a:t>O(</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。所以每一步跟新和移动它模拟时间增加了</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倍的开销，使得全部运行时间达到</a:t>
            </a:r>
            <a:r>
              <a:rPr lang="en-US" altLang="zh-CN" sz="1600" b="1" dirty="0">
                <a:latin typeface="Times New Roman" pitchFamily="18" charset="0"/>
              </a:rPr>
              <a:t>O(t(n))</a:t>
            </a:r>
            <a:r>
              <a:rPr lang="zh-CN" altLang="en-US" sz="1600" b="1" dirty="0">
                <a:latin typeface="Times New Roman" pitchFamily="18" charset="0"/>
              </a:rPr>
              <a:t>，得到</a:t>
            </a:r>
            <a:r>
              <a:rPr lang="en-US" altLang="zh-CN" sz="1600" b="1" dirty="0">
                <a:latin typeface="Times New Roman" pitchFamily="18" charset="0"/>
              </a:rPr>
              <a:t>A</a:t>
            </a:r>
            <a:r>
              <a:rPr lang="zh-CN" altLang="en-US" sz="1600" b="1" dirty="0">
                <a:latin typeface="Times New Roman" pitchFamily="18" charset="0"/>
              </a:rPr>
              <a:t>是</a:t>
            </a:r>
            <a:r>
              <a:rPr lang="en-US" altLang="zh-CN" sz="1600" b="1" dirty="0">
                <a:latin typeface="Times New Roman" pitchFamily="18" charset="0"/>
              </a:rPr>
              <a:t>O(t(n))</a:t>
            </a:r>
            <a:r>
              <a:rPr lang="zh-CN" altLang="en-US" sz="1600" b="1" dirty="0">
                <a:latin typeface="Times New Roman" pitchFamily="18" charset="0"/>
              </a:rPr>
              <a:t>时间内可判定的</a:t>
            </a:r>
            <a:endParaRPr lang="en-US" altLang="zh-CN" sz="1600" b="1" dirty="0">
              <a:latin typeface="Times New Roman" pitchFamily="18" charset="0"/>
            </a:endParaRPr>
          </a:p>
        </p:txBody>
      </p:sp>
    </p:spTree>
    <p:extLst>
      <p:ext uri="{BB962C8B-B14F-4D97-AF65-F5344CB8AC3E}">
        <p14:creationId xmlns:p14="http://schemas.microsoft.com/office/powerpoint/2010/main" val="17743522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0613" y="-1047697"/>
            <a:ext cx="7542687" cy="6803435"/>
          </a:xfrm>
          <a:prstGeom prst="rect">
            <a:avLst/>
          </a:prstGeom>
          <a:noFill/>
        </p:spPr>
      </p:pic>
      <p:sp>
        <p:nvSpPr>
          <p:cNvPr id="3" name="文本框 2"/>
          <p:cNvSpPr txBox="1"/>
          <p:nvPr/>
        </p:nvSpPr>
        <p:spPr>
          <a:xfrm>
            <a:off x="4250025" y="2124220"/>
            <a:ext cx="3262432" cy="707886"/>
          </a:xfrm>
          <a:prstGeom prst="rect">
            <a:avLst/>
          </a:prstGeom>
          <a:noFill/>
        </p:spPr>
        <p:txBody>
          <a:bodyPr wrap="none" rtlCol="0">
            <a:spAutoFit/>
            <a:scene3d>
              <a:camera prst="orthographicFront"/>
              <a:lightRig rig="threePt" dir="t"/>
            </a:scene3d>
            <a:sp3d contourW="12700"/>
          </a:bodyPr>
          <a:lstStyle/>
          <a:p>
            <a:r>
              <a:rPr lang="zh-CN" altLang="en-US" sz="4000" b="1" dirty="0">
                <a:solidFill>
                  <a:schemeClr val="accent3"/>
                </a:solidFill>
              </a:rPr>
              <a:t>层次定理概述</a:t>
            </a:r>
          </a:p>
        </p:txBody>
      </p:sp>
      <p:sp>
        <p:nvSpPr>
          <p:cNvPr id="5" name="文本框 4"/>
          <p:cNvSpPr txBox="1"/>
          <p:nvPr/>
        </p:nvSpPr>
        <p:spPr>
          <a:xfrm>
            <a:off x="2343442" y="1370168"/>
            <a:ext cx="1425391" cy="2215991"/>
          </a:xfrm>
          <a:prstGeom prst="rect">
            <a:avLst/>
          </a:prstGeom>
          <a:noFill/>
        </p:spPr>
        <p:txBody>
          <a:bodyPr wrap="none" rtlCol="0">
            <a:spAutoFit/>
            <a:scene3d>
              <a:camera prst="orthographicFront"/>
              <a:lightRig rig="threePt" dir="t"/>
            </a:scene3d>
            <a:sp3d contourW="12700"/>
          </a:bodyPr>
          <a:lstStyle/>
          <a:p>
            <a:pPr algn="ctr"/>
            <a:r>
              <a:rPr lang="en-US" altLang="zh-CN" sz="13800" b="1" dirty="0">
                <a:solidFill>
                  <a:schemeClr val="tx2"/>
                </a:solidFill>
                <a:latin typeface="Agency FB" panose="020B0503020202020204" pitchFamily="34" charset="0"/>
              </a:rPr>
              <a:t>01</a:t>
            </a:r>
            <a:endParaRPr lang="zh-CN" altLang="en-US" sz="13800" b="1" dirty="0">
              <a:solidFill>
                <a:schemeClr val="tx2"/>
              </a:solidFill>
              <a:latin typeface="Agency FB" panose="020B0503020202020204" pitchFamily="34" charset="0"/>
            </a:endParaRPr>
          </a:p>
        </p:txBody>
      </p:sp>
    </p:spTree>
    <p:extLst>
      <p:ext uri="{BB962C8B-B14F-4D97-AF65-F5344CB8AC3E}">
        <p14:creationId xmlns:p14="http://schemas.microsoft.com/office/powerpoint/2010/main" val="144389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17" name="Rectangle 10"/>
              <p:cNvSpPr>
                <a:spLocks noChangeArrowheads="1"/>
              </p:cNvSpPr>
              <p:nvPr/>
            </p:nvSpPr>
            <p:spPr bwMode="auto">
              <a:xfrm>
                <a:off x="0" y="1019645"/>
                <a:ext cx="9144000" cy="30553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457200" indent="-457200">
                  <a:lnSpc>
                    <a:spcPct val="150000"/>
                  </a:lnSpc>
                </a:pPr>
                <a:r>
                  <a:rPr lang="zh-CN" altLang="en-US" sz="1600" b="1" dirty="0">
                    <a:latin typeface="Times New Roman" pitchFamily="18" charset="0"/>
                  </a:rPr>
                  <a:t>与定理</a:t>
                </a:r>
                <a:r>
                  <a:rPr lang="en-US" altLang="zh-CN" sz="1600" b="1" dirty="0">
                    <a:latin typeface="Times New Roman" pitchFamily="18" charset="0"/>
                  </a:rPr>
                  <a:t>10.3</a:t>
                </a:r>
                <a:r>
                  <a:rPr lang="zh-CN" altLang="en-US" sz="1600" b="1" dirty="0">
                    <a:latin typeface="Times New Roman" pitchFamily="18" charset="0"/>
                  </a:rPr>
                  <a:t>的证明相似，我们假设</a:t>
                </a:r>
                <a:r>
                  <a:rPr lang="en-US" altLang="zh-CN" sz="1600" b="1" dirty="0">
                    <a:latin typeface="Times New Roman" pitchFamily="18" charset="0"/>
                  </a:rPr>
                  <a:t>A</a:t>
                </a:r>
                <a:r>
                  <a:rPr lang="zh-CN" altLang="en-US" sz="1600" b="1" dirty="0">
                    <a:latin typeface="Times New Roman" pitchFamily="18" charset="0"/>
                  </a:rPr>
                  <a:t>是</a:t>
                </a:r>
                <a:r>
                  <a:rPr lang="en-US" altLang="zh-CN" sz="1600" b="1" dirty="0">
                    <a:latin typeface="Times New Roman" pitchFamily="18" charset="0"/>
                  </a:rPr>
                  <a:t>o(t(n)/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时间内可判定，得到存在图灵机</a:t>
                </a:r>
                <a:r>
                  <a:rPr lang="en-US" altLang="zh-CN" sz="1600" b="1" dirty="0">
                    <a:latin typeface="Times New Roman" pitchFamily="18" charset="0"/>
                  </a:rPr>
                  <a:t>M</a:t>
                </a:r>
                <a:r>
                  <a:rPr lang="zh-CN" altLang="en-US" sz="1600" b="1" dirty="0">
                    <a:latin typeface="Times New Roman" pitchFamily="18" charset="0"/>
                  </a:rPr>
                  <a:t>在时间</a:t>
                </a:r>
                <a:r>
                  <a:rPr lang="en-US" altLang="zh-CN" sz="1600" b="1" dirty="0">
                    <a:latin typeface="Times New Roman" pitchFamily="18" charset="0"/>
                  </a:rPr>
                  <a:t>g(n)</a:t>
                </a:r>
                <a:r>
                  <a:rPr lang="zh-CN" altLang="en-US" sz="1600" b="1" dirty="0">
                    <a:latin typeface="Times New Roman" pitchFamily="18" charset="0"/>
                  </a:rPr>
                  <a:t>内判定</a:t>
                </a:r>
                <a:r>
                  <a:rPr lang="en-US" altLang="zh-CN" sz="1600" b="1" dirty="0">
                    <a:latin typeface="Times New Roman" pitchFamily="18" charset="0"/>
                  </a:rPr>
                  <a:t>A</a:t>
                </a:r>
                <a:r>
                  <a:rPr lang="zh-CN" altLang="en-US" sz="1600" b="1" dirty="0">
                    <a:latin typeface="Times New Roman" pitchFamily="18" charset="0"/>
                  </a:rPr>
                  <a:t>，</a:t>
                </a:r>
                <a:r>
                  <a:rPr lang="en-US" altLang="zh-CN" sz="1600" b="1" dirty="0">
                    <a:latin typeface="Times New Roman" pitchFamily="18" charset="0"/>
                  </a:rPr>
                  <a:t>g(n)</a:t>
                </a:r>
                <a:r>
                  <a:rPr lang="zh-CN" altLang="en-US" sz="1600" b="1" dirty="0">
                    <a:latin typeface="Times New Roman" pitchFamily="18" charset="0"/>
                  </a:rPr>
                  <a:t>等于</a:t>
                </a:r>
                <a:r>
                  <a:rPr lang="en-US" altLang="zh-CN" sz="1600" b="1" dirty="0">
                    <a:latin typeface="Times New Roman" pitchFamily="18" charset="0"/>
                  </a:rPr>
                  <a:t>o(t(n)/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。因为</a:t>
                </a:r>
                <a:r>
                  <a:rPr lang="en-US" altLang="zh-CN" sz="1600" b="1" dirty="0">
                    <a:latin typeface="Times New Roman" pitchFamily="18" charset="0"/>
                  </a:rPr>
                  <a:t>B</a:t>
                </a:r>
                <a:r>
                  <a:rPr lang="zh-CN" altLang="en-US" sz="1600" b="1" dirty="0">
                    <a:latin typeface="Times New Roman" pitchFamily="18" charset="0"/>
                  </a:rPr>
                  <a:t>能够在时间</a:t>
                </a:r>
                <a:r>
                  <a:rPr lang="en-US" altLang="zh-CN" sz="1600" b="1" dirty="0">
                    <a:latin typeface="Times New Roman" pitchFamily="18" charset="0"/>
                  </a:rPr>
                  <a:t>dg(n)</a:t>
                </a:r>
                <a:r>
                  <a:rPr lang="zh-CN" altLang="en-US" sz="1600" b="1" dirty="0">
                    <a:latin typeface="Times New Roman" pitchFamily="18" charset="0"/>
                  </a:rPr>
                  <a:t>内模拟</a:t>
                </a:r>
                <a:r>
                  <a:rPr lang="en-US" altLang="zh-CN" sz="1600" b="1" dirty="0">
                    <a:latin typeface="Times New Roman" pitchFamily="18" charset="0"/>
                  </a:rPr>
                  <a:t>M</a:t>
                </a:r>
                <a:r>
                  <a:rPr lang="zh-CN" altLang="en-US" sz="1600" b="1" dirty="0">
                    <a:latin typeface="Times New Roman" pitchFamily="18" charset="0"/>
                  </a:rPr>
                  <a:t>，如果全部模拟时间最多是</a:t>
                </a:r>
                <a:r>
                  <a:rPr lang="en-US" altLang="zh-CN" sz="1600" b="1" dirty="0">
                    <a:latin typeface="Times New Roman" pitchFamily="18" charset="0"/>
                  </a:rPr>
                  <a:t>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，则模拟过程可以完成。所以存在某个常数</a:t>
                </a:r>
                <a:r>
                  <a:rPr lang="en-US" altLang="zh-CN" sz="1600" b="1" dirty="0">
                    <a:latin typeface="Times New Roman" pitchFamily="18" charset="0"/>
                  </a:rPr>
                  <a:t>n0</a:t>
                </a:r>
                <a:r>
                  <a:rPr lang="zh-CN" altLang="en-US" sz="1600" b="1" dirty="0">
                    <a:latin typeface="Times New Roman" pitchFamily="18" charset="0"/>
                  </a:rPr>
                  <a:t>，使得对所有</a:t>
                </a:r>
                <a:r>
                  <a:rPr lang="en-US" altLang="zh-CN" sz="1600" b="1" dirty="0">
                    <a:latin typeface="Times New Roman" pitchFamily="18" charset="0"/>
                  </a:rPr>
                  <a:t>n</a:t>
                </a:r>
                <a:r>
                  <a:rPr lang="zh-CN" altLang="en-US" sz="1600" b="1" dirty="0">
                    <a:latin typeface="Times New Roman" pitchFamily="18" charset="0"/>
                  </a:rPr>
                  <a:t>≥</a:t>
                </a:r>
                <a:r>
                  <a:rPr lang="en-US" altLang="zh-CN" sz="1600" b="1" dirty="0">
                    <a:latin typeface="Times New Roman" pitchFamily="18" charset="0"/>
                  </a:rPr>
                  <a:t>n0</a:t>
                </a:r>
                <a:r>
                  <a:rPr lang="zh-CN" altLang="en-US" sz="1600" b="1" dirty="0">
                    <a:latin typeface="Times New Roman" pitchFamily="18" charset="0"/>
                  </a:rPr>
                  <a:t>，都有</a:t>
                </a:r>
                <a:r>
                  <a:rPr lang="en-US" altLang="zh-CN" sz="1600" b="1" dirty="0">
                    <a:latin typeface="Times New Roman" pitchFamily="18" charset="0"/>
                  </a:rPr>
                  <a:t>dg(n)</a:t>
                </a:r>
                <a:r>
                  <a:rPr lang="zh-CN" altLang="en-US" sz="1600" b="1" dirty="0">
                    <a:latin typeface="Times New Roman" pitchFamily="18" charset="0"/>
                  </a:rPr>
                  <a:t>＜</a:t>
                </a:r>
                <a:r>
                  <a:rPr lang="en-US" altLang="zh-CN" sz="1600" b="1" dirty="0">
                    <a:latin typeface="Times New Roman" pitchFamily="18" charset="0"/>
                  </a:rPr>
                  <a:t> 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。只要输入的长度不小于</a:t>
                </a:r>
                <a:r>
                  <a:rPr lang="en-US" altLang="zh-CN" sz="1600" b="1" dirty="0">
                    <a:latin typeface="Times New Roman" pitchFamily="18" charset="0"/>
                  </a:rPr>
                  <a:t>n0</a:t>
                </a:r>
                <a:r>
                  <a:rPr lang="zh-CN" altLang="en-US" sz="1600" b="1" dirty="0">
                    <a:latin typeface="Times New Roman" pitchFamily="18" charset="0"/>
                  </a:rPr>
                  <a:t>，</a:t>
                </a:r>
                <a:r>
                  <a:rPr lang="en-US" altLang="zh-CN" sz="1600" b="1" dirty="0">
                    <a:latin typeface="Times New Roman" pitchFamily="18" charset="0"/>
                  </a:rPr>
                  <a:t>B</a:t>
                </a:r>
                <a:r>
                  <a:rPr lang="zh-CN" altLang="en-US" sz="1600" b="1" dirty="0">
                    <a:latin typeface="Times New Roman" pitchFamily="18" charset="0"/>
                  </a:rPr>
                  <a:t>就可以完成对</a:t>
                </a:r>
                <a:r>
                  <a:rPr lang="en-US" altLang="zh-CN" sz="1600" b="1" dirty="0">
                    <a:latin typeface="Times New Roman" pitchFamily="18" charset="0"/>
                  </a:rPr>
                  <a:t>M</a:t>
                </a:r>
                <a:r>
                  <a:rPr lang="zh-CN" altLang="en-US" sz="1600" b="1" dirty="0">
                    <a:latin typeface="Times New Roman" pitchFamily="18" charset="0"/>
                  </a:rPr>
                  <a:t>的模拟。</a:t>
                </a:r>
                <a:endParaRPr lang="en-US" altLang="zh-CN" sz="1600" b="1" dirty="0">
                  <a:latin typeface="Times New Roman" pitchFamily="18" charset="0"/>
                </a:endParaRPr>
              </a:p>
              <a:p>
                <a:pPr marL="457200" indent="-457200">
                  <a:lnSpc>
                    <a:spcPct val="150000"/>
                  </a:lnSpc>
                </a:pPr>
                <a:endParaRPr lang="en-US" altLang="zh-CN" sz="1600" b="1" dirty="0">
                  <a:latin typeface="Times New Roman" pitchFamily="18" charset="0"/>
                </a:endParaRPr>
              </a:p>
              <a:p>
                <a:pPr marL="457200" indent="-457200">
                  <a:lnSpc>
                    <a:spcPct val="150000"/>
                  </a:lnSpc>
                </a:pPr>
                <a:r>
                  <a:rPr lang="zh-CN" altLang="en-US" sz="1600" b="1" dirty="0">
                    <a:latin typeface="Times New Roman" pitchFamily="18" charset="0"/>
                  </a:rPr>
                  <a:t>考虑</a:t>
                </a:r>
                <a:r>
                  <a:rPr lang="en-US" altLang="zh-CN" sz="1600" b="1" dirty="0">
                    <a:latin typeface="Times New Roman" pitchFamily="18" charset="0"/>
                  </a:rPr>
                  <a:t>B</a:t>
                </a:r>
                <a:r>
                  <a:rPr lang="zh-CN" altLang="en-US" sz="1600" b="1" dirty="0">
                    <a:latin typeface="Times New Roman" pitchFamily="18" charset="0"/>
                  </a:rPr>
                  <a:t>在</a:t>
                </a:r>
                <a:r>
                  <a:rPr lang="en-US" altLang="zh-CN" sz="1600" b="1" dirty="0">
                    <a:latin typeface="Times New Roman" pitchFamily="18" charset="0"/>
                  </a:rPr>
                  <a:t>&lt;M&gt;</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a:rPr>
                          <m:t>𝟏𝟎</m:t>
                        </m:r>
                      </m:e>
                      <m:sup>
                        <m:r>
                          <a:rPr lang="en-US" altLang="zh-CN" sz="1600" b="1" i="1" smtClean="0">
                            <a:latin typeface="Cambria Math"/>
                          </a:rPr>
                          <m:t>𝒏</m:t>
                        </m:r>
                        <m:r>
                          <a:rPr lang="en-US" altLang="zh-CN" sz="1600" b="1" i="1" smtClean="0">
                            <a:latin typeface="Cambria Math"/>
                          </a:rPr>
                          <m:t>𝟎</m:t>
                        </m:r>
                      </m:sup>
                    </m:sSup>
                  </m:oMath>
                </a14:m>
                <a:r>
                  <a:rPr lang="zh-CN" altLang="en-US" sz="1600" b="1" dirty="0">
                    <a:latin typeface="Times New Roman" pitchFamily="18" charset="0"/>
                  </a:rPr>
                  <a:t>上运行时的情况，该输入比</a:t>
                </a:r>
                <a:r>
                  <a:rPr lang="en-US" altLang="zh-CN" sz="1600" b="1" dirty="0">
                    <a:latin typeface="Times New Roman" pitchFamily="18" charset="0"/>
                  </a:rPr>
                  <a:t>n0</a:t>
                </a:r>
                <a:r>
                  <a:rPr lang="zh-CN" altLang="en-US" sz="1600" b="1" dirty="0">
                    <a:latin typeface="Times New Roman" pitchFamily="18" charset="0"/>
                  </a:rPr>
                  <a:t>长，所以步骤</a:t>
                </a:r>
                <a:r>
                  <a:rPr lang="en-US" altLang="zh-CN" sz="1600" b="1" dirty="0">
                    <a:latin typeface="Times New Roman" pitchFamily="18" charset="0"/>
                  </a:rPr>
                  <a:t>4</a:t>
                </a:r>
                <a:r>
                  <a:rPr lang="zh-CN" altLang="en-US" sz="1600" b="1" dirty="0">
                    <a:latin typeface="Times New Roman" pitchFamily="18" charset="0"/>
                  </a:rPr>
                  <a:t>模拟过程可以完成，所以</a:t>
                </a:r>
                <a:r>
                  <a:rPr lang="en-US" altLang="zh-CN" sz="1600" b="1" dirty="0">
                    <a:latin typeface="Times New Roman" pitchFamily="18" charset="0"/>
                  </a:rPr>
                  <a:t>B</a:t>
                </a:r>
                <a:r>
                  <a:rPr lang="zh-CN" altLang="en-US" sz="1600" b="1" dirty="0">
                    <a:latin typeface="Times New Roman" pitchFamily="18" charset="0"/>
                  </a:rPr>
                  <a:t>与</a:t>
                </a:r>
                <a:r>
                  <a:rPr lang="en-US" altLang="zh-CN" sz="1600" b="1" dirty="0">
                    <a:latin typeface="Times New Roman" pitchFamily="18" charset="0"/>
                  </a:rPr>
                  <a:t>M</a:t>
                </a:r>
                <a:r>
                  <a:rPr lang="zh-CN" altLang="en-US" sz="1600" b="1" dirty="0">
                    <a:latin typeface="Times New Roman" pitchFamily="18" charset="0"/>
                  </a:rPr>
                  <a:t>在统一输入上判定结果相反，即</a:t>
                </a:r>
                <a:r>
                  <a:rPr lang="en-US" altLang="zh-CN" sz="1600" b="1" dirty="0">
                    <a:latin typeface="Times New Roman" pitchFamily="18" charset="0"/>
                  </a:rPr>
                  <a:t>M</a:t>
                </a:r>
                <a:r>
                  <a:rPr lang="zh-CN" altLang="en-US" sz="1600" b="1" dirty="0">
                    <a:latin typeface="Times New Roman" pitchFamily="18" charset="0"/>
                  </a:rPr>
                  <a:t>不判定</a:t>
                </a:r>
                <a:r>
                  <a:rPr lang="en-US" altLang="zh-CN" sz="1600" b="1" dirty="0">
                    <a:latin typeface="Times New Roman" pitchFamily="18" charset="0"/>
                  </a:rPr>
                  <a:t>A</a:t>
                </a:r>
                <a:r>
                  <a:rPr lang="zh-CN" altLang="en-US" sz="1600" b="1" dirty="0">
                    <a:latin typeface="Times New Roman" pitchFamily="18" charset="0"/>
                  </a:rPr>
                  <a:t>，与假设矛盾，所以</a:t>
                </a:r>
                <a:r>
                  <a:rPr lang="en-US" altLang="zh-CN" sz="1600" b="1" dirty="0">
                    <a:latin typeface="Times New Roman" pitchFamily="18" charset="0"/>
                  </a:rPr>
                  <a:t>A</a:t>
                </a:r>
                <a:r>
                  <a:rPr lang="zh-CN" altLang="en-US" sz="1600" b="1" dirty="0">
                    <a:latin typeface="Times New Roman" pitchFamily="18" charset="0"/>
                  </a:rPr>
                  <a:t>不是时间</a:t>
                </a:r>
                <a:r>
                  <a:rPr lang="en-US" altLang="zh-CN" sz="1600" b="1" dirty="0">
                    <a:latin typeface="Times New Roman" pitchFamily="18" charset="0"/>
                  </a:rPr>
                  <a:t>o(t(n)/</a:t>
                </a:r>
                <a:r>
                  <a:rPr lang="en-US" altLang="zh-CN" sz="1600" b="1" dirty="0" err="1">
                    <a:latin typeface="Times New Roman" pitchFamily="18" charset="0"/>
                  </a:rPr>
                  <a:t>logt</a:t>
                </a:r>
                <a:r>
                  <a:rPr lang="en-US" altLang="zh-CN" sz="1600" b="1" dirty="0">
                    <a:latin typeface="Times New Roman" pitchFamily="18" charset="0"/>
                  </a:rPr>
                  <a:t>(n))</a:t>
                </a:r>
                <a:r>
                  <a:rPr lang="zh-CN" altLang="en-US" sz="1600" b="1" dirty="0">
                    <a:latin typeface="Times New Roman" pitchFamily="18" charset="0"/>
                  </a:rPr>
                  <a:t>时间内可判定的。</a:t>
                </a:r>
                <a:endParaRPr lang="en-US" altLang="zh-CN" sz="1600" b="1" dirty="0">
                  <a:latin typeface="Times New Roman" pitchFamily="18" charset="0"/>
                </a:endParaRPr>
              </a:p>
            </p:txBody>
          </p:sp>
        </mc:Choice>
        <mc:Fallback xmlns="">
          <p:sp>
            <p:nvSpPr>
              <p:cNvPr id="17" name="Rectangle 10"/>
              <p:cNvSpPr>
                <a:spLocks noRot="1" noChangeAspect="1" noMove="1" noResize="1" noEditPoints="1" noAdjustHandles="1" noChangeArrowheads="1" noChangeShapeType="1" noTextEdit="1"/>
              </p:cNvSpPr>
              <p:nvPr/>
            </p:nvSpPr>
            <p:spPr bwMode="auto">
              <a:xfrm>
                <a:off x="0" y="1019645"/>
                <a:ext cx="9144000" cy="3055388"/>
              </a:xfrm>
              <a:prstGeom prst="rect">
                <a:avLst/>
              </a:prstGeom>
              <a:blipFill rotWithShape="1">
                <a:blip r:embed="rId4"/>
                <a:stretch>
                  <a:fillRect l="-333" b="-2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7953535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29" name="Group 34"/>
          <p:cNvGrpSpPr>
            <a:grpSpLocks/>
          </p:cNvGrpSpPr>
          <p:nvPr/>
        </p:nvGrpSpPr>
        <p:grpSpPr bwMode="auto">
          <a:xfrm>
            <a:off x="250825" y="1125538"/>
            <a:ext cx="8596313" cy="1582737"/>
            <a:chOff x="158" y="709"/>
            <a:chExt cx="5415" cy="997"/>
          </a:xfrm>
        </p:grpSpPr>
        <p:sp>
          <p:nvSpPr>
            <p:cNvPr id="30" name="AutoShape 3"/>
            <p:cNvSpPr>
              <a:spLocks noChangeArrowheads="1"/>
            </p:cNvSpPr>
            <p:nvPr/>
          </p:nvSpPr>
          <p:spPr bwMode="gray">
            <a:xfrm>
              <a:off x="158" y="709"/>
              <a:ext cx="5415" cy="99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31" name="AutoShape 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5"/>
            <p:cNvSpPr txBox="1">
              <a:spLocks noChangeArrowheads="1"/>
            </p:cNvSpPr>
            <p:nvPr/>
          </p:nvSpPr>
          <p:spPr bwMode="gray">
            <a:xfrm>
              <a:off x="360" y="856"/>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10.11</a:t>
              </a:r>
            </a:p>
          </p:txBody>
        </p:sp>
        <p:sp>
          <p:nvSpPr>
            <p:cNvPr id="33" name="Freeform 6"/>
            <p:cNvSpPr>
              <a:spLocks/>
            </p:cNvSpPr>
            <p:nvPr/>
          </p:nvSpPr>
          <p:spPr bwMode="gray">
            <a:xfrm>
              <a:off x="266" y="80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34" name="Text Box 7"/>
            <p:cNvSpPr txBox="1">
              <a:spLocks noChangeArrowheads="1"/>
            </p:cNvSpPr>
            <p:nvPr/>
          </p:nvSpPr>
          <p:spPr bwMode="gray">
            <a:xfrm>
              <a:off x="1020" y="763"/>
              <a:ext cx="4536" cy="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zh-CN" altLang="en-US" b="1" dirty="0"/>
                <a:t>对于任意两个函数 </a:t>
              </a:r>
              <a:r>
                <a:rPr lang="en-US" altLang="zh-CN" b="1" i="1" dirty="0"/>
                <a:t>t</a:t>
              </a:r>
              <a:r>
                <a:rPr lang="en-US" altLang="zh-CN" b="1" baseline="-25000" dirty="0"/>
                <a:t>1</a:t>
              </a:r>
              <a:r>
                <a:rPr lang="en-US" altLang="zh-CN" b="1" dirty="0"/>
                <a:t>, </a:t>
              </a:r>
              <a:r>
                <a:rPr lang="en-US" altLang="zh-CN" b="1" i="1" dirty="0"/>
                <a:t>t</a:t>
              </a:r>
              <a:r>
                <a:rPr lang="en-US" altLang="zh-CN" b="1" baseline="-25000" dirty="0"/>
                <a:t>2 </a:t>
              </a:r>
              <a:r>
                <a:rPr lang="en-US" altLang="zh-CN" b="1" dirty="0"/>
                <a:t>: </a:t>
              </a:r>
              <a:r>
                <a:rPr lang="en-US" altLang="zh-CN" b="1" i="1" dirty="0"/>
                <a:t>N</a:t>
              </a:r>
              <a:r>
                <a:rPr lang="en-US" altLang="zh-CN" b="1" dirty="0"/>
                <a:t>→</a:t>
              </a:r>
              <a:r>
                <a:rPr lang="en-US" altLang="zh-CN" b="1" i="1" dirty="0"/>
                <a:t>N</a:t>
              </a:r>
              <a:r>
                <a:rPr lang="zh-CN" altLang="en-US" b="1" dirty="0"/>
                <a:t>，其中 </a:t>
              </a:r>
              <a:r>
                <a:rPr lang="en-US" altLang="zh-CN" b="1" i="1" dirty="0"/>
                <a:t>t</a:t>
              </a:r>
              <a:r>
                <a:rPr lang="en-US" altLang="zh-CN" b="1" baseline="-25000" dirty="0"/>
                <a:t>1</a:t>
              </a:r>
              <a:r>
                <a:rPr lang="en-US" altLang="zh-CN" b="1" dirty="0"/>
                <a:t>(</a:t>
              </a:r>
              <a:r>
                <a:rPr lang="en-US" altLang="zh-CN" b="1" i="1" dirty="0"/>
                <a:t>n</a:t>
              </a:r>
              <a:r>
                <a:rPr lang="en-US" altLang="zh-CN" b="1" dirty="0"/>
                <a:t>) </a:t>
              </a:r>
              <a:r>
                <a:rPr lang="zh-CN" altLang="en-US" b="1" dirty="0"/>
                <a:t>等于</a:t>
              </a:r>
              <a:r>
                <a:rPr lang="en-US" altLang="zh-CN" b="1" dirty="0"/>
                <a:t>o(</a:t>
              </a:r>
              <a:r>
                <a:rPr lang="en-US" altLang="zh-CN" b="1" i="1" dirty="0"/>
                <a:t>t</a:t>
              </a:r>
              <a:r>
                <a:rPr lang="en-US" altLang="zh-CN" b="1" baseline="-25000" dirty="0"/>
                <a:t>2</a:t>
              </a:r>
              <a:r>
                <a:rPr lang="en-US" altLang="zh-CN" b="1" dirty="0"/>
                <a:t>(</a:t>
              </a:r>
              <a:r>
                <a:rPr lang="en-US" altLang="zh-CN" b="1" i="1" dirty="0"/>
                <a:t>n</a:t>
              </a:r>
              <a:r>
                <a:rPr lang="en-US" altLang="zh-CN" b="1" dirty="0"/>
                <a:t>) /log</a:t>
              </a:r>
              <a:r>
                <a:rPr lang="en-US" altLang="zh-CN" b="1" i="1" dirty="0"/>
                <a:t>t</a:t>
              </a:r>
              <a:r>
                <a:rPr lang="en-US" altLang="zh-CN" b="1" baseline="-25000" dirty="0"/>
                <a:t>2</a:t>
              </a:r>
              <a:r>
                <a:rPr lang="en-US" altLang="zh-CN" b="1" dirty="0"/>
                <a:t>(</a:t>
              </a:r>
              <a:r>
                <a:rPr lang="en-US" altLang="zh-CN" b="1" i="1" dirty="0"/>
                <a:t>n</a:t>
              </a:r>
              <a:r>
                <a:rPr lang="en-US" altLang="zh-CN" b="1" dirty="0"/>
                <a:t>)) </a:t>
              </a:r>
              <a:r>
                <a:rPr lang="zh-CN" altLang="en-US" b="1" dirty="0"/>
                <a:t>，而且 </a:t>
              </a:r>
              <a:r>
                <a:rPr lang="en-US" altLang="zh-CN" b="1" i="1" dirty="0"/>
                <a:t>t</a:t>
              </a:r>
              <a:r>
                <a:rPr lang="en-US" altLang="zh-CN" b="1" baseline="-25000" dirty="0"/>
                <a:t>2 </a:t>
              </a:r>
              <a:r>
                <a:rPr lang="zh-CN" altLang="en-US" b="1" dirty="0"/>
                <a:t>是时间可构造的，有</a:t>
              </a:r>
              <a:r>
                <a:rPr lang="en-US" altLang="zh-CN" b="1" dirty="0"/>
                <a:t>TIME(</a:t>
              </a:r>
              <a:r>
                <a:rPr lang="en-US" altLang="zh-CN" b="1" i="1" dirty="0"/>
                <a:t>t</a:t>
              </a:r>
              <a:r>
                <a:rPr lang="en-US" altLang="zh-CN" b="1" baseline="-25000" dirty="0"/>
                <a:t>1</a:t>
              </a:r>
              <a:r>
                <a:rPr lang="en-US" altLang="zh-CN" b="1" dirty="0"/>
                <a:t>(</a:t>
              </a:r>
              <a:r>
                <a:rPr lang="en-US" altLang="zh-CN" b="1" i="1" dirty="0"/>
                <a:t>n</a:t>
              </a:r>
              <a:r>
                <a:rPr lang="en-US" altLang="zh-CN" b="1" dirty="0"/>
                <a:t>)) </a:t>
              </a:r>
              <a:r>
                <a:rPr kumimoji="0" lang="en-US" altLang="zh-CN" b="1" dirty="0">
                  <a:latin typeface="Arial" charset="0"/>
                  <a:sym typeface="Symbol" pitchFamily="18" charset="2"/>
                </a:rPr>
                <a:t></a:t>
              </a:r>
              <a:r>
                <a:rPr lang="en-US" altLang="zh-CN" dirty="0">
                  <a:latin typeface="Arial" charset="0"/>
                </a:rPr>
                <a:t> </a:t>
              </a:r>
              <a:r>
                <a:rPr lang="en-US" altLang="zh-CN" b="1" dirty="0"/>
                <a:t>TIME(</a:t>
              </a:r>
              <a:r>
                <a:rPr lang="en-US" altLang="zh-CN" b="1" i="1" dirty="0"/>
                <a:t>t</a:t>
              </a:r>
              <a:r>
                <a:rPr lang="en-US" altLang="zh-CN" b="1" baseline="-25000" dirty="0"/>
                <a:t>2</a:t>
              </a:r>
              <a:r>
                <a:rPr lang="en-US" altLang="zh-CN" b="1" dirty="0"/>
                <a:t>(</a:t>
              </a:r>
              <a:r>
                <a:rPr lang="en-US" altLang="zh-CN" b="1" i="1" dirty="0"/>
                <a:t>n</a:t>
              </a:r>
              <a:r>
                <a:rPr lang="en-US" altLang="zh-CN" b="1" dirty="0"/>
                <a:t>))</a:t>
              </a:r>
              <a:r>
                <a:rPr lang="zh-CN" altLang="en-US" b="1" dirty="0"/>
                <a:t>。 </a:t>
              </a:r>
              <a:endParaRPr lang="zh-TW" altLang="en-US" b="1" dirty="0"/>
            </a:p>
          </p:txBody>
        </p:sp>
      </p:grpSp>
      <p:grpSp>
        <p:nvGrpSpPr>
          <p:cNvPr id="35" name="Group 35"/>
          <p:cNvGrpSpPr>
            <a:grpSpLocks/>
          </p:cNvGrpSpPr>
          <p:nvPr/>
        </p:nvGrpSpPr>
        <p:grpSpPr bwMode="auto">
          <a:xfrm>
            <a:off x="250825" y="3068638"/>
            <a:ext cx="8596313" cy="1296987"/>
            <a:chOff x="158" y="1933"/>
            <a:chExt cx="5415" cy="817"/>
          </a:xfrm>
        </p:grpSpPr>
        <p:sp>
          <p:nvSpPr>
            <p:cNvPr id="36" name="AutoShape 8"/>
            <p:cNvSpPr>
              <a:spLocks noChangeArrowheads="1"/>
            </p:cNvSpPr>
            <p:nvPr/>
          </p:nvSpPr>
          <p:spPr bwMode="gray">
            <a:xfrm>
              <a:off x="158" y="1933"/>
              <a:ext cx="5415" cy="81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37" name="Text Box 10"/>
            <p:cNvSpPr txBox="1">
              <a:spLocks noChangeArrowheads="1"/>
            </p:cNvSpPr>
            <p:nvPr/>
          </p:nvSpPr>
          <p:spPr bwMode="gray">
            <a:xfrm>
              <a:off x="1065" y="2026"/>
              <a:ext cx="4445" cy="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15000"/>
                </a:lnSpc>
                <a:spcBef>
                  <a:spcPct val="15000"/>
                </a:spcBef>
              </a:pPr>
              <a:r>
                <a:rPr lang="zh-CN" altLang="en-US" b="1" dirty="0"/>
                <a:t>对于任意两个实数 </a:t>
              </a:r>
              <a:r>
                <a:rPr lang="en-US" altLang="zh-CN" b="1" dirty="0"/>
                <a:t>1≦</a:t>
              </a:r>
              <a:r>
                <a:rPr lang="en-US" altLang="zh-CN" b="1" dirty="0">
                  <a:sym typeface="Symbol" pitchFamily="18" charset="2"/>
                </a:rPr>
                <a:t></a:t>
              </a:r>
              <a:r>
                <a:rPr lang="en-US" altLang="zh-CN" b="1" baseline="-25000" dirty="0"/>
                <a:t>1</a:t>
              </a:r>
              <a:r>
                <a:rPr lang="en-US" altLang="zh-CN" b="1" dirty="0"/>
                <a:t>&lt;</a:t>
              </a:r>
              <a:r>
                <a:rPr lang="en-US" altLang="zh-CN" b="1" dirty="0">
                  <a:sym typeface="Symbol" pitchFamily="18" charset="2"/>
                </a:rPr>
                <a:t></a:t>
              </a:r>
              <a:r>
                <a:rPr lang="en-US" altLang="zh-CN" b="1" baseline="-25000" dirty="0"/>
                <a:t>2</a:t>
              </a:r>
              <a:r>
                <a:rPr lang="zh-CN" altLang="en-US" b="1" dirty="0"/>
                <a:t>，有</a:t>
              </a:r>
            </a:p>
            <a:p>
              <a:pPr algn="ctr">
                <a:lnSpc>
                  <a:spcPct val="115000"/>
                </a:lnSpc>
                <a:spcBef>
                  <a:spcPct val="15000"/>
                </a:spcBef>
              </a:pPr>
              <a:r>
                <a:rPr lang="en-US" altLang="zh-CN" b="1" dirty="0"/>
                <a:t>TIME(</a:t>
              </a:r>
              <a:r>
                <a:rPr lang="en-US" altLang="zh-CN" b="1" i="1" dirty="0"/>
                <a:t>n</a:t>
              </a:r>
              <a:r>
                <a:rPr lang="en-US" altLang="zh-CN" b="1" baseline="30000" dirty="0">
                  <a:sym typeface="Symbol" pitchFamily="18" charset="2"/>
                </a:rPr>
                <a:t></a:t>
              </a:r>
              <a:r>
                <a:rPr lang="en-US" altLang="zh-CN" b="1" baseline="30000" dirty="0"/>
                <a:t>1</a:t>
              </a:r>
              <a:r>
                <a:rPr lang="en-US" altLang="zh-CN" b="1" dirty="0"/>
                <a:t>) </a:t>
              </a:r>
              <a:r>
                <a:rPr kumimoji="0" lang="en-US" altLang="zh-CN" b="1" dirty="0">
                  <a:latin typeface="Arial" charset="0"/>
                  <a:sym typeface="Symbol" pitchFamily="18" charset="2"/>
                </a:rPr>
                <a:t></a:t>
              </a:r>
              <a:r>
                <a:rPr kumimoji="0" lang="en-US" altLang="zh-CN" b="1" dirty="0">
                  <a:sym typeface="Symbol" pitchFamily="18" charset="2"/>
                </a:rPr>
                <a:t> </a:t>
              </a:r>
              <a:r>
                <a:rPr lang="en-US" altLang="zh-CN" b="1" dirty="0"/>
                <a:t>TIME(</a:t>
              </a:r>
              <a:r>
                <a:rPr lang="en-US" altLang="zh-CN" b="1" i="1" dirty="0"/>
                <a:t>n</a:t>
              </a:r>
              <a:r>
                <a:rPr lang="en-US" altLang="zh-CN" b="1" baseline="30000" dirty="0">
                  <a:sym typeface="Symbol" pitchFamily="18" charset="2"/>
                </a:rPr>
                <a:t></a:t>
              </a:r>
              <a:r>
                <a:rPr lang="en-US" altLang="zh-CN" b="1" baseline="30000" dirty="0"/>
                <a:t>2</a:t>
              </a:r>
              <a:r>
                <a:rPr lang="en-US" altLang="zh-CN" b="1" dirty="0"/>
                <a:t>)</a:t>
              </a:r>
              <a:r>
                <a:rPr lang="zh-CN" altLang="en-US" b="1" dirty="0"/>
                <a:t>。 </a:t>
              </a:r>
              <a:endParaRPr lang="zh-TW" altLang="en-US" b="1" dirty="0"/>
            </a:p>
          </p:txBody>
        </p:sp>
        <p:grpSp>
          <p:nvGrpSpPr>
            <p:cNvPr id="38" name="Group 11"/>
            <p:cNvGrpSpPr>
              <a:grpSpLocks/>
            </p:cNvGrpSpPr>
            <p:nvPr/>
          </p:nvGrpSpPr>
          <p:grpSpPr bwMode="auto">
            <a:xfrm>
              <a:off x="294" y="2024"/>
              <a:ext cx="712" cy="682"/>
              <a:chOff x="295" y="2251"/>
              <a:chExt cx="712" cy="682"/>
            </a:xfrm>
          </p:grpSpPr>
          <p:grpSp>
            <p:nvGrpSpPr>
              <p:cNvPr id="39" name="Group 12"/>
              <p:cNvGrpSpPr>
                <a:grpSpLocks/>
              </p:cNvGrpSpPr>
              <p:nvPr/>
            </p:nvGrpSpPr>
            <p:grpSpPr bwMode="auto">
              <a:xfrm>
                <a:off x="295" y="2251"/>
                <a:ext cx="712" cy="682"/>
                <a:chOff x="295" y="2251"/>
                <a:chExt cx="712" cy="682"/>
              </a:xfrm>
            </p:grpSpPr>
            <p:sp>
              <p:nvSpPr>
                <p:cNvPr id="41" name="AutoShape 13"/>
                <p:cNvSpPr>
                  <a:spLocks noChangeArrowheads="1"/>
                </p:cNvSpPr>
                <p:nvPr/>
              </p:nvSpPr>
              <p:spPr bwMode="gray">
                <a:xfrm>
                  <a:off x="295" y="2251"/>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14"/>
                <p:cNvSpPr>
                  <a:spLocks/>
                </p:cNvSpPr>
                <p:nvPr/>
              </p:nvSpPr>
              <p:spPr bwMode="gray">
                <a:xfrm>
                  <a:off x="295" y="225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40" name="Text Box 15"/>
              <p:cNvSpPr txBox="1">
                <a:spLocks noChangeArrowheads="1"/>
              </p:cNvSpPr>
              <p:nvPr/>
            </p:nvSpPr>
            <p:spPr bwMode="gray">
              <a:xfrm>
                <a:off x="340" y="2341"/>
                <a:ext cx="66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10.12</a:t>
                </a:r>
              </a:p>
            </p:txBody>
          </p:sp>
        </p:grpSp>
      </p:grpSp>
    </p:spTree>
    <p:extLst>
      <p:ext uri="{BB962C8B-B14F-4D97-AF65-F5344CB8AC3E}">
        <p14:creationId xmlns:p14="http://schemas.microsoft.com/office/powerpoint/2010/main" val="297762772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71523"/>
            <a:ext cx="283154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三、时间层次定理</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2" name="组合 1"/>
          <p:cNvGrpSpPr/>
          <p:nvPr/>
        </p:nvGrpSpPr>
        <p:grpSpPr>
          <a:xfrm>
            <a:off x="136054" y="1201370"/>
            <a:ext cx="8596313" cy="1364512"/>
            <a:chOff x="182262" y="1525588"/>
            <a:chExt cx="8596313" cy="1364512"/>
          </a:xfrm>
        </p:grpSpPr>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44" name="AutoShape 23"/>
            <p:cNvSpPr>
              <a:spLocks noChangeArrowheads="1"/>
            </p:cNvSpPr>
            <p:nvPr/>
          </p:nvSpPr>
          <p:spPr bwMode="gray">
            <a:xfrm>
              <a:off x="182262" y="1594700"/>
              <a:ext cx="8596313" cy="1295400"/>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grpSp>
          <p:nvGrpSpPr>
            <p:cNvPr id="45" name="Group 36"/>
            <p:cNvGrpSpPr>
              <a:grpSpLocks/>
            </p:cNvGrpSpPr>
            <p:nvPr/>
          </p:nvGrpSpPr>
          <p:grpSpPr bwMode="auto">
            <a:xfrm>
              <a:off x="398162" y="1739163"/>
              <a:ext cx="8064500" cy="1082675"/>
              <a:chOff x="294" y="3067"/>
              <a:chExt cx="5080" cy="682"/>
            </a:xfrm>
          </p:grpSpPr>
          <p:grpSp>
            <p:nvGrpSpPr>
              <p:cNvPr id="46" name="Group 18"/>
              <p:cNvGrpSpPr>
                <a:grpSpLocks/>
              </p:cNvGrpSpPr>
              <p:nvPr/>
            </p:nvGrpSpPr>
            <p:grpSpPr bwMode="auto">
              <a:xfrm>
                <a:off x="294" y="3067"/>
                <a:ext cx="712" cy="682"/>
                <a:chOff x="295" y="2251"/>
                <a:chExt cx="712" cy="682"/>
              </a:xfrm>
            </p:grpSpPr>
            <p:grpSp>
              <p:nvGrpSpPr>
                <p:cNvPr id="49" name="Group 19"/>
                <p:cNvGrpSpPr>
                  <a:grpSpLocks/>
                </p:cNvGrpSpPr>
                <p:nvPr/>
              </p:nvGrpSpPr>
              <p:grpSpPr bwMode="auto">
                <a:xfrm>
                  <a:off x="295" y="2251"/>
                  <a:ext cx="712" cy="682"/>
                  <a:chOff x="295" y="2251"/>
                  <a:chExt cx="712" cy="682"/>
                </a:xfrm>
              </p:grpSpPr>
              <p:sp>
                <p:nvSpPr>
                  <p:cNvPr id="51" name="AutoShape 20"/>
                  <p:cNvSpPr>
                    <a:spLocks noChangeArrowheads="1"/>
                  </p:cNvSpPr>
                  <p:nvPr/>
                </p:nvSpPr>
                <p:spPr bwMode="gray">
                  <a:xfrm>
                    <a:off x="295" y="2251"/>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Freeform 21"/>
                  <p:cNvSpPr>
                    <a:spLocks/>
                  </p:cNvSpPr>
                  <p:nvPr/>
                </p:nvSpPr>
                <p:spPr bwMode="gray">
                  <a:xfrm>
                    <a:off x="295" y="2251"/>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50" name="Text Box 22"/>
                <p:cNvSpPr txBox="1">
                  <a:spLocks noChangeArrowheads="1"/>
                </p:cNvSpPr>
                <p:nvPr/>
              </p:nvSpPr>
              <p:spPr bwMode="gray">
                <a:xfrm>
                  <a:off x="295" y="2341"/>
                  <a:ext cx="66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推论</a:t>
                  </a:r>
                </a:p>
                <a:p>
                  <a:pPr algn="ctr"/>
                  <a:r>
                    <a:rPr lang="en-US" altLang="zh-CN" sz="2400" b="1" dirty="0">
                      <a:solidFill>
                        <a:srgbClr val="0000FF"/>
                      </a:solidFill>
                      <a:effectLst>
                        <a:outerShdw blurRad="38100" dist="38100" dir="2700000" algn="tl">
                          <a:srgbClr val="C0C0C0"/>
                        </a:outerShdw>
                      </a:effectLst>
                      <a:latin typeface="Times New Roman" pitchFamily="18" charset="0"/>
                    </a:rPr>
                    <a:t>10.13</a:t>
                  </a:r>
                </a:p>
              </p:txBody>
            </p:sp>
          </p:grpSp>
          <p:sp>
            <p:nvSpPr>
              <p:cNvPr id="47" name="Text Box 24"/>
              <p:cNvSpPr txBox="1">
                <a:spLocks noChangeArrowheads="1"/>
              </p:cNvSpPr>
              <p:nvPr/>
            </p:nvSpPr>
            <p:spPr bwMode="gray">
              <a:xfrm>
                <a:off x="1065" y="3158"/>
                <a:ext cx="4309"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50000"/>
                  </a:lnSpc>
                </a:pPr>
                <a:r>
                  <a:rPr lang="en-US" altLang="zh-CN" b="1" dirty="0"/>
                  <a:t>P </a:t>
                </a:r>
                <a:r>
                  <a:rPr kumimoji="0" lang="en-US" altLang="zh-CN" b="1" dirty="0">
                    <a:latin typeface="Arial" charset="0"/>
                    <a:sym typeface="Symbol" pitchFamily="18" charset="2"/>
                  </a:rPr>
                  <a:t></a:t>
                </a:r>
                <a:r>
                  <a:rPr lang="en-US" altLang="zh-CN" b="1" dirty="0"/>
                  <a:t> EXPTIME</a:t>
                </a:r>
                <a:r>
                  <a:rPr lang="zh-CN" altLang="en-US" b="1" dirty="0"/>
                  <a:t>。</a:t>
                </a:r>
                <a:r>
                  <a:rPr lang="zh-CN" altLang="en-US" dirty="0"/>
                  <a:t> </a:t>
                </a:r>
                <a:endParaRPr lang="zh-TW" altLang="en-US" dirty="0"/>
              </a:p>
            </p:txBody>
          </p:sp>
        </p:grpSp>
      </p:grpSp>
    </p:spTree>
    <p:extLst>
      <p:ext uri="{BB962C8B-B14F-4D97-AF65-F5344CB8AC3E}">
        <p14:creationId xmlns:p14="http://schemas.microsoft.com/office/powerpoint/2010/main" val="388996931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0613" y="-1047697"/>
            <a:ext cx="7542687" cy="6803435"/>
          </a:xfrm>
          <a:prstGeom prst="rect">
            <a:avLst/>
          </a:prstGeom>
          <a:noFill/>
        </p:spPr>
      </p:pic>
      <p:sp>
        <p:nvSpPr>
          <p:cNvPr id="3" name="文本框 2"/>
          <p:cNvSpPr txBox="1"/>
          <p:nvPr/>
        </p:nvSpPr>
        <p:spPr>
          <a:xfrm>
            <a:off x="4118521" y="2124220"/>
            <a:ext cx="3775393" cy="707886"/>
          </a:xfrm>
          <a:prstGeom prst="rect">
            <a:avLst/>
          </a:prstGeom>
          <a:noFill/>
        </p:spPr>
        <p:txBody>
          <a:bodyPr wrap="none" rtlCol="0">
            <a:spAutoFit/>
            <a:scene3d>
              <a:camera prst="orthographicFront"/>
              <a:lightRig rig="threePt" dir="t"/>
            </a:scene3d>
            <a:sp3d contourW="12700"/>
          </a:bodyPr>
          <a:lstStyle/>
          <a:p>
            <a:r>
              <a:rPr lang="zh-CN" altLang="en-US" sz="4000" b="1" dirty="0">
                <a:solidFill>
                  <a:schemeClr val="accent3"/>
                </a:solidFill>
              </a:rPr>
              <a:t>指数空间完全性</a:t>
            </a:r>
          </a:p>
        </p:txBody>
      </p:sp>
      <p:sp>
        <p:nvSpPr>
          <p:cNvPr id="5" name="文本框 4"/>
          <p:cNvSpPr txBox="1"/>
          <p:nvPr/>
        </p:nvSpPr>
        <p:spPr>
          <a:xfrm>
            <a:off x="2148678" y="1370168"/>
            <a:ext cx="1814920" cy="2215991"/>
          </a:xfrm>
          <a:prstGeom prst="rect">
            <a:avLst/>
          </a:prstGeom>
          <a:noFill/>
        </p:spPr>
        <p:txBody>
          <a:bodyPr wrap="none" rtlCol="0">
            <a:spAutoFit/>
            <a:scene3d>
              <a:camera prst="orthographicFront"/>
              <a:lightRig rig="threePt" dir="t"/>
            </a:scene3d>
            <a:sp3d contourW="12700"/>
          </a:bodyPr>
          <a:lstStyle/>
          <a:p>
            <a:pPr algn="ctr"/>
            <a:r>
              <a:rPr lang="en-US" altLang="zh-CN" sz="13800" b="1">
                <a:solidFill>
                  <a:schemeClr val="tx2"/>
                </a:solidFill>
                <a:latin typeface="Agency FB" panose="020B0503020202020204" pitchFamily="34" charset="0"/>
              </a:rPr>
              <a:t>04</a:t>
            </a:r>
            <a:endParaRPr lang="zh-CN" altLang="en-US" sz="13800" b="1" dirty="0">
              <a:solidFill>
                <a:schemeClr val="tx2"/>
              </a:solidFill>
              <a:latin typeface="Agency FB" panose="020B0503020202020204" pitchFamily="34" charset="0"/>
            </a:endParaRPr>
          </a:p>
        </p:txBody>
      </p:sp>
    </p:spTree>
    <p:extLst>
      <p:ext uri="{BB962C8B-B14F-4D97-AF65-F5344CB8AC3E}">
        <p14:creationId xmlns:p14="http://schemas.microsoft.com/office/powerpoint/2010/main" val="9170730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7" name="Rectangle 3"/>
          <p:cNvSpPr txBox="1">
            <a:spLocks noChangeArrowheads="1"/>
          </p:cNvSpPr>
          <p:nvPr/>
        </p:nvSpPr>
        <p:spPr bwMode="auto">
          <a:xfrm>
            <a:off x="323849" y="1152009"/>
            <a:ext cx="8766009"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Font typeface="Wingdings" pitchFamily="2" charset="2"/>
              <a:buChar char="q"/>
              <a:defRPr sz="2400" b="1">
                <a:solidFill>
                  <a:schemeClr val="tx1"/>
                </a:solidFill>
                <a:latin typeface="+mn-lt"/>
                <a:ea typeface="+mn-ea"/>
                <a:cs typeface="+mn-cs"/>
              </a:defRPr>
            </a:lvl1pPr>
            <a:lvl2pPr marL="742950" indent="-285750" algn="l" rtl="0" fontAlgn="base">
              <a:spcBef>
                <a:spcPct val="20000"/>
              </a:spcBef>
              <a:spcAft>
                <a:spcPct val="0"/>
              </a:spcAft>
              <a:buClr>
                <a:schemeClr val="hlink"/>
              </a:buClr>
              <a:buFont typeface="Wingdings" pitchFamily="2" charset="2"/>
              <a:buChar char="Ø"/>
              <a:defRPr sz="2000" b="1">
                <a:solidFill>
                  <a:schemeClr val="tx1"/>
                </a:solidFill>
                <a:latin typeface="+mn-lt"/>
                <a:ea typeface="+mn-ea"/>
              </a:defRPr>
            </a:lvl2pPr>
            <a:lvl3pPr marL="1143000" indent="-228600" algn="l" rtl="0" fontAlgn="base">
              <a:spcBef>
                <a:spcPct val="20000"/>
              </a:spcBef>
              <a:spcAft>
                <a:spcPct val="0"/>
              </a:spcAft>
              <a:buChar char="•"/>
              <a:defRPr sz="2400" b="1">
                <a:solidFill>
                  <a:schemeClr val="tx1"/>
                </a:solidFill>
                <a:latin typeface="+mn-lt"/>
                <a:ea typeface="+mn-ea"/>
              </a:defRPr>
            </a:lvl3pPr>
            <a:lvl4pPr marL="1600200" indent="-228600" algn="l" rtl="0" fontAlgn="base">
              <a:spcBef>
                <a:spcPct val="20000"/>
              </a:spcBef>
              <a:spcAft>
                <a:spcPct val="0"/>
              </a:spcAft>
              <a:buChar char="–"/>
              <a:defRPr sz="2400" b="1">
                <a:solidFill>
                  <a:schemeClr val="tx1"/>
                </a:solidFill>
                <a:latin typeface="+mn-lt"/>
                <a:ea typeface="+mn-ea"/>
              </a:defRPr>
            </a:lvl4pPr>
            <a:lvl5pPr marL="2057400" indent="-228600" algn="l" rtl="0" fontAlgn="base">
              <a:spcBef>
                <a:spcPct val="20000"/>
              </a:spcBef>
              <a:spcAft>
                <a:spcPct val="0"/>
              </a:spcAft>
              <a:buChar char="»"/>
              <a:defRPr sz="2400" b="1">
                <a:solidFill>
                  <a:schemeClr val="tx1"/>
                </a:solidFill>
                <a:latin typeface="+mn-lt"/>
                <a:ea typeface="+mn-ea"/>
              </a:defRPr>
            </a:lvl5pPr>
            <a:lvl6pPr marL="2514600" indent="-228600" algn="l" rtl="0" fontAlgn="base">
              <a:spcBef>
                <a:spcPct val="20000"/>
              </a:spcBef>
              <a:spcAft>
                <a:spcPct val="0"/>
              </a:spcAft>
              <a:buChar char="»"/>
              <a:defRPr sz="2400" b="1">
                <a:solidFill>
                  <a:schemeClr val="tx1"/>
                </a:solidFill>
                <a:latin typeface="+mn-lt"/>
                <a:ea typeface="+mn-ea"/>
              </a:defRPr>
            </a:lvl6pPr>
            <a:lvl7pPr marL="2971800" indent="-228600" algn="l" rtl="0" fontAlgn="base">
              <a:spcBef>
                <a:spcPct val="20000"/>
              </a:spcBef>
              <a:spcAft>
                <a:spcPct val="0"/>
              </a:spcAft>
              <a:buChar char="»"/>
              <a:defRPr sz="2400" b="1">
                <a:solidFill>
                  <a:schemeClr val="tx1"/>
                </a:solidFill>
                <a:latin typeface="+mn-lt"/>
                <a:ea typeface="+mn-ea"/>
              </a:defRPr>
            </a:lvl7pPr>
            <a:lvl8pPr marL="3429000" indent="-228600" algn="l" rtl="0" fontAlgn="base">
              <a:spcBef>
                <a:spcPct val="20000"/>
              </a:spcBef>
              <a:spcAft>
                <a:spcPct val="0"/>
              </a:spcAft>
              <a:buChar char="»"/>
              <a:defRPr sz="2400" b="1">
                <a:solidFill>
                  <a:schemeClr val="tx1"/>
                </a:solidFill>
                <a:latin typeface="+mn-lt"/>
                <a:ea typeface="+mn-ea"/>
              </a:defRPr>
            </a:lvl8pPr>
            <a:lvl9pPr marL="3886200" indent="-228600" algn="l" rtl="0" fontAlgn="base">
              <a:spcBef>
                <a:spcPct val="20000"/>
              </a:spcBef>
              <a:spcAft>
                <a:spcPct val="0"/>
              </a:spcAft>
              <a:buChar char="»"/>
              <a:defRPr sz="2400"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0000FF"/>
              </a:buClr>
              <a:buSzTx/>
              <a:buFont typeface="Wingdings" pitchFamily="2" charset="2"/>
              <a:buChar char="q"/>
              <a:tabLst/>
              <a:defRPr/>
            </a:pPr>
            <a:r>
              <a:rPr kumimoji="1" lang="zh-CN" altLang="en-US" sz="1600" b="1" i="0" u="none" strike="noStrike" kern="0" cap="none" spc="0" normalizeH="0" baseline="0" noProof="0" dirty="0">
                <a:ln>
                  <a:noFill/>
                </a:ln>
                <a:solidFill>
                  <a:srgbClr val="000000"/>
                </a:solidFill>
                <a:effectLst/>
                <a:uLnTx/>
                <a:uFillTx/>
                <a:latin typeface="Times New Roman"/>
                <a:ea typeface="宋体"/>
              </a:rPr>
              <a:t>证明一个具体的</a:t>
            </a:r>
            <a:r>
              <a:rPr kumimoji="1" lang="zh-CN" altLang="en-US" sz="1600" b="1" i="0" u="none" strike="noStrike" kern="0" cap="none" spc="0" normalizeH="0" baseline="0" noProof="0" dirty="0">
                <a:ln>
                  <a:noFill/>
                </a:ln>
                <a:solidFill>
                  <a:srgbClr val="FF0000"/>
                </a:solidFill>
                <a:effectLst/>
                <a:uLnTx/>
                <a:uFillTx/>
                <a:latin typeface="Times New Roman"/>
                <a:ea typeface="宋体"/>
              </a:rPr>
              <a:t>语言事实上是难解的</a:t>
            </a:r>
            <a:r>
              <a:rPr kumimoji="1" lang="zh-CN" altLang="en-US" sz="1600" b="1" i="0" u="none" strike="noStrike" kern="0" cap="none" spc="0" normalizeH="0" baseline="0" noProof="0" dirty="0">
                <a:ln>
                  <a:noFill/>
                </a:ln>
                <a:solidFill>
                  <a:srgbClr val="000000"/>
                </a:solidFill>
                <a:effectLst/>
                <a:uLnTx/>
                <a:uFillTx/>
                <a:latin typeface="Times New Roman"/>
                <a:ea typeface="宋体"/>
              </a:rPr>
              <a:t>，需要分两步：</a:t>
            </a:r>
          </a:p>
          <a:p>
            <a:pPr marL="742950" marR="0" lvl="1" indent="-285750" algn="l" defTabSz="914400" rtl="0" eaLnBrk="1" fontAlgn="base" latinLnBrk="0" hangingPunct="1">
              <a:lnSpc>
                <a:spcPct val="100000"/>
              </a:lnSpc>
              <a:spcBef>
                <a:spcPct val="20000"/>
              </a:spcBef>
              <a:spcAft>
                <a:spcPct val="0"/>
              </a:spcAft>
              <a:buClr>
                <a:srgbClr val="009999"/>
              </a:buClr>
              <a:buSzTx/>
              <a:buFont typeface="Wingdings" pitchFamily="2" charset="2"/>
              <a:buNone/>
              <a:tabLst/>
              <a:defRPr/>
            </a:pPr>
            <a:r>
              <a:rPr kumimoji="1" lang="en-US" altLang="zh-CN" sz="1600" b="1" i="0" u="none" strike="noStrike" kern="0" cap="none" spc="0" normalizeH="0" baseline="0" noProof="0" dirty="0">
                <a:ln>
                  <a:noFill/>
                </a:ln>
                <a:solidFill>
                  <a:srgbClr val="000000"/>
                </a:solidFill>
                <a:effectLst/>
                <a:uLnTx/>
                <a:uFillTx/>
                <a:latin typeface="Times New Roman"/>
                <a:ea typeface="宋体"/>
              </a:rPr>
              <a:t>1) </a:t>
            </a:r>
            <a:r>
              <a:rPr kumimoji="1" lang="zh-CN" altLang="en-US" sz="1600" b="1" i="0" u="none" strike="noStrike" kern="0" cap="none" spc="0" normalizeH="0" baseline="0" noProof="0" dirty="0">
                <a:ln>
                  <a:noFill/>
                </a:ln>
                <a:solidFill>
                  <a:srgbClr val="000000"/>
                </a:solidFill>
                <a:effectLst/>
                <a:uLnTx/>
                <a:uFillTx/>
                <a:latin typeface="Times New Roman"/>
                <a:ea typeface="宋体"/>
              </a:rPr>
              <a:t>层次定理说明：图灵机在 </a:t>
            </a:r>
            <a:r>
              <a:rPr kumimoji="1" lang="en-US" altLang="zh-CN" sz="1600" b="1" i="0" u="none" strike="noStrike" kern="0" cap="none" spc="0" normalizeH="0" baseline="0" noProof="0" dirty="0">
                <a:ln>
                  <a:noFill/>
                </a:ln>
                <a:solidFill>
                  <a:srgbClr val="000000"/>
                </a:solidFill>
                <a:effectLst/>
                <a:uLnTx/>
                <a:uFillTx/>
                <a:latin typeface="Times New Roman"/>
                <a:ea typeface="宋体"/>
              </a:rPr>
              <a:t>EXPSPACE </a:t>
            </a:r>
            <a:r>
              <a:rPr kumimoji="1" lang="zh-CN" altLang="en-US" sz="1600" b="1" i="0" u="none" strike="noStrike" kern="0" cap="none" spc="0" normalizeH="0" baseline="0" noProof="0" dirty="0">
                <a:ln>
                  <a:noFill/>
                </a:ln>
                <a:solidFill>
                  <a:srgbClr val="000000"/>
                </a:solidFill>
                <a:effectLst/>
                <a:uLnTx/>
                <a:uFillTx/>
                <a:latin typeface="Times New Roman"/>
                <a:ea typeface="宋体"/>
              </a:rPr>
              <a:t>内比在 </a:t>
            </a:r>
            <a:r>
              <a:rPr kumimoji="1" lang="en-US" altLang="zh-CN" sz="1600" b="1" i="0" u="none" strike="noStrike" kern="0" cap="none" spc="0" normalizeH="0" baseline="0" noProof="0" dirty="0">
                <a:ln>
                  <a:noFill/>
                </a:ln>
                <a:solidFill>
                  <a:srgbClr val="000000"/>
                </a:solidFill>
                <a:effectLst/>
                <a:uLnTx/>
                <a:uFillTx/>
                <a:latin typeface="Times New Roman"/>
                <a:ea typeface="宋体"/>
              </a:rPr>
              <a:t>PSPACE</a:t>
            </a:r>
            <a:r>
              <a:rPr kumimoji="1" lang="zh-CN" altLang="en-US" sz="1600" b="1" i="0" u="none" strike="noStrike" kern="0" cap="none" spc="0" normalizeH="0" baseline="0" noProof="0" dirty="0">
                <a:ln>
                  <a:noFill/>
                </a:ln>
                <a:solidFill>
                  <a:srgbClr val="000000"/>
                </a:solidFill>
                <a:effectLst/>
                <a:uLnTx/>
                <a:uFillTx/>
                <a:latin typeface="Times New Roman"/>
                <a:ea typeface="宋体"/>
              </a:rPr>
              <a:t>内判定更多的语言。</a:t>
            </a:r>
          </a:p>
          <a:p>
            <a:pPr marL="742950" marR="0" lvl="1" indent="-285750" algn="l" defTabSz="914400" rtl="0" eaLnBrk="1" fontAlgn="base" latinLnBrk="0" hangingPunct="1">
              <a:lnSpc>
                <a:spcPct val="100000"/>
              </a:lnSpc>
              <a:spcBef>
                <a:spcPct val="20000"/>
              </a:spcBef>
              <a:spcAft>
                <a:spcPct val="0"/>
              </a:spcAft>
              <a:buClr>
                <a:srgbClr val="009999"/>
              </a:buClr>
              <a:buSzTx/>
              <a:buFont typeface="Wingdings" pitchFamily="2" charset="2"/>
              <a:buNone/>
              <a:tabLst/>
              <a:defRPr/>
            </a:pPr>
            <a:r>
              <a:rPr kumimoji="1" lang="en-US" altLang="zh-CN" sz="1600" b="1" i="0" u="none" strike="noStrike" kern="0" cap="none" spc="0" normalizeH="0" baseline="0" noProof="0" dirty="0">
                <a:ln>
                  <a:noFill/>
                </a:ln>
                <a:solidFill>
                  <a:srgbClr val="000000"/>
                </a:solidFill>
                <a:effectLst/>
                <a:uLnTx/>
                <a:uFillTx/>
                <a:latin typeface="Times New Roman"/>
                <a:ea typeface="宋体"/>
              </a:rPr>
              <a:t>2) </a:t>
            </a:r>
            <a:r>
              <a:rPr kumimoji="1" lang="zh-CN" altLang="en-US" sz="1600" b="1" i="0" u="none" strike="noStrike" kern="0" cap="none" spc="0" normalizeH="0" baseline="0" noProof="0" dirty="0">
                <a:ln>
                  <a:noFill/>
                </a:ln>
                <a:solidFill>
                  <a:srgbClr val="000000"/>
                </a:solidFill>
                <a:effectLst/>
                <a:uLnTx/>
                <a:uFillTx/>
                <a:latin typeface="Times New Roman"/>
                <a:ea typeface="宋体"/>
              </a:rPr>
              <a:t>证明有关广义正则表达式的一个具体的语言是 </a:t>
            </a:r>
            <a:r>
              <a:rPr kumimoji="1" lang="en-US" altLang="zh-CN" sz="1600" b="1" i="0" u="none" strike="noStrike" kern="0" cap="none" spc="0" normalizeH="0" baseline="0" noProof="0" dirty="0">
                <a:ln>
                  <a:noFill/>
                </a:ln>
                <a:solidFill>
                  <a:srgbClr val="000000"/>
                </a:solidFill>
                <a:effectLst/>
                <a:uLnTx/>
                <a:uFillTx/>
                <a:latin typeface="Times New Roman"/>
                <a:ea typeface="宋体"/>
              </a:rPr>
              <a:t>EXPSPACE</a:t>
            </a:r>
            <a:r>
              <a:rPr kumimoji="1" lang="en-US" altLang="zh-CN" sz="1600" b="1" i="1" u="none" strike="noStrike" kern="0" cap="none" spc="0" normalizeH="0" baseline="0" noProof="0" dirty="0">
                <a:ln>
                  <a:noFill/>
                </a:ln>
                <a:solidFill>
                  <a:srgbClr val="000000"/>
                </a:solidFill>
                <a:effectLst/>
                <a:uLnTx/>
                <a:uFillTx/>
                <a:latin typeface="Times New Roman"/>
                <a:ea typeface="宋体"/>
              </a:rPr>
              <a:t> </a:t>
            </a:r>
            <a:r>
              <a:rPr kumimoji="1" lang="zh-CN" altLang="en-US" sz="1600" b="1" i="0" u="none" strike="noStrike" kern="0" cap="none" spc="0" normalizeH="0" baseline="0" noProof="0" dirty="0">
                <a:ln>
                  <a:noFill/>
                </a:ln>
                <a:solidFill>
                  <a:srgbClr val="000000"/>
                </a:solidFill>
                <a:effectLst/>
                <a:uLnTx/>
                <a:uFillTx/>
                <a:latin typeface="Times New Roman"/>
                <a:ea typeface="宋体"/>
              </a:rPr>
              <a:t>完全的，即不能在多项式时间、也不能在多项式空间内判定。</a:t>
            </a:r>
            <a:endParaRPr kumimoji="1" lang="en-US" altLang="zh-CN" sz="1600" b="1" i="0" u="none" strike="noStrike" kern="0" cap="none" spc="0" normalizeH="0" baseline="0" noProof="0" dirty="0">
              <a:ln>
                <a:noFill/>
              </a:ln>
              <a:solidFill>
                <a:srgbClr val="000000"/>
              </a:solidFill>
              <a:effectLst/>
              <a:uLnTx/>
              <a:uFillTx/>
              <a:latin typeface="Times New Roman"/>
              <a:ea typeface="宋体"/>
            </a:endParaRPr>
          </a:p>
          <a:p>
            <a:pPr lvl="0" defTabSz="914400">
              <a:defRPr/>
            </a:pPr>
            <a:r>
              <a:rPr kumimoji="1" lang="zh-CN" altLang="en-US" sz="1600" kern="0" dirty="0">
                <a:solidFill>
                  <a:srgbClr val="000000"/>
                </a:solidFill>
                <a:latin typeface="Times New Roman"/>
                <a:ea typeface="宋体"/>
              </a:rPr>
              <a:t>正则表达式是从原子表达式            和字母表中的符号出发，通过运用正则运算构建起来的。</a:t>
            </a:r>
            <a:endParaRPr kumimoji="1" lang="en-US" altLang="zh-CN" sz="1600" kern="0" dirty="0">
              <a:solidFill>
                <a:srgbClr val="000000"/>
              </a:solidFill>
              <a:latin typeface="Times New Roman"/>
              <a:ea typeface="宋体"/>
            </a:endParaRPr>
          </a:p>
          <a:p>
            <a:pPr lvl="0" defTabSz="914400">
              <a:defRPr/>
            </a:pPr>
            <a:r>
              <a:rPr kumimoji="1" lang="zh-CN" altLang="en-US" sz="1600" kern="0" dirty="0">
                <a:solidFill>
                  <a:srgbClr val="000000"/>
                </a:solidFill>
                <a:latin typeface="Times New Roman"/>
                <a:ea typeface="宋体"/>
              </a:rPr>
              <a:t>正则运算包括并、连接和星号，分别用                      表示。</a:t>
            </a:r>
            <a:endParaRPr kumimoji="1" lang="zh-CN" altLang="en-US" sz="1600" b="1" i="0" u="none" strike="noStrike" kern="0" cap="none" spc="0" normalizeH="0" baseline="0" noProof="0" dirty="0">
              <a:ln>
                <a:noFill/>
              </a:ln>
              <a:solidFill>
                <a:srgbClr val="000000"/>
              </a:solidFill>
              <a:effectLst/>
              <a:uLnTx/>
              <a:uFillTx/>
              <a:latin typeface="Times New Roman"/>
              <a:ea typeface="宋体"/>
            </a:endParaRPr>
          </a:p>
          <a:p>
            <a:pPr marL="342900" marR="0" lvl="0" indent="-342900" algn="l" defTabSz="914400" rtl="0" eaLnBrk="1" fontAlgn="base" latinLnBrk="0" hangingPunct="1">
              <a:lnSpc>
                <a:spcPct val="100000"/>
              </a:lnSpc>
              <a:spcBef>
                <a:spcPct val="20000"/>
              </a:spcBef>
              <a:spcAft>
                <a:spcPct val="0"/>
              </a:spcAft>
              <a:buClr>
                <a:srgbClr val="0000FF"/>
              </a:buClr>
              <a:buSzTx/>
              <a:buFont typeface="Wingdings" pitchFamily="2" charset="2"/>
              <a:buChar char="q"/>
              <a:tabLst/>
              <a:defRPr/>
            </a:pPr>
            <a:r>
              <a:rPr kumimoji="1" lang="zh-CN" altLang="en-US" sz="1600" b="1" i="0" u="none" strike="noStrike" kern="0" cap="none" spc="0" normalizeH="0" baseline="0" noProof="0" dirty="0">
                <a:ln>
                  <a:noFill/>
                </a:ln>
                <a:solidFill>
                  <a:srgbClr val="000000"/>
                </a:solidFill>
                <a:effectLst/>
                <a:uLnTx/>
                <a:uFillTx/>
                <a:latin typeface="Times New Roman"/>
                <a:ea typeface="宋体"/>
              </a:rPr>
              <a:t>我们将证明：如果允许正则表达式采用比通常的正则运算更多的运算，则分析表达式的复杂性将</a:t>
            </a:r>
            <a:r>
              <a:rPr kumimoji="1" lang="zh-CN" altLang="en-US" sz="1600" b="1" i="0" u="none" strike="noStrike" kern="0" cap="none" spc="0" normalizeH="0" baseline="0" noProof="0" dirty="0">
                <a:ln>
                  <a:noFill/>
                </a:ln>
                <a:solidFill>
                  <a:srgbClr val="FF0000"/>
                </a:solidFill>
                <a:effectLst/>
                <a:uLnTx/>
                <a:uFillTx/>
                <a:latin typeface="Times New Roman"/>
                <a:ea typeface="宋体"/>
              </a:rPr>
              <a:t>急剧上升</a:t>
            </a:r>
            <a:r>
              <a:rPr kumimoji="1" lang="zh-CN" altLang="en-US" sz="1600" b="1" i="0" u="none" strike="noStrike" kern="0" cap="none" spc="0" normalizeH="0" baseline="0" noProof="0" dirty="0">
                <a:ln>
                  <a:noFill/>
                </a:ln>
                <a:solidFill>
                  <a:srgbClr val="000000"/>
                </a:solidFill>
                <a:effectLst/>
                <a:uLnTx/>
                <a:uFillTx/>
                <a:latin typeface="Times New Roman"/>
                <a:ea typeface="宋体"/>
              </a:rPr>
              <a:t>。</a:t>
            </a:r>
          </a:p>
          <a:p>
            <a:pPr marL="342900" marR="0" lvl="0" indent="-342900" algn="l" defTabSz="914400" rtl="0" eaLnBrk="1" fontAlgn="base" latinLnBrk="0" hangingPunct="1">
              <a:lnSpc>
                <a:spcPct val="100000"/>
              </a:lnSpc>
              <a:spcBef>
                <a:spcPct val="20000"/>
              </a:spcBef>
              <a:spcAft>
                <a:spcPct val="0"/>
              </a:spcAft>
              <a:buClr>
                <a:srgbClr val="0000FF"/>
              </a:buClr>
              <a:buSzTx/>
              <a:buFont typeface="Wingdings" pitchFamily="2" charset="2"/>
              <a:buChar char="q"/>
              <a:tabLst/>
              <a:defRPr/>
            </a:pPr>
            <a:r>
              <a:rPr kumimoji="1" lang="zh-CN" altLang="en-US" sz="1600" b="1" i="0" u="none" strike="noStrike" kern="0" cap="none" spc="0" normalizeH="0" baseline="0" noProof="0" dirty="0">
                <a:ln>
                  <a:noFill/>
                </a:ln>
                <a:solidFill>
                  <a:srgbClr val="000000"/>
                </a:solidFill>
                <a:effectLst/>
                <a:uLnTx/>
                <a:uFillTx/>
                <a:latin typeface="Times New Roman"/>
                <a:ea typeface="宋体"/>
              </a:rPr>
              <a:t>设</a:t>
            </a:r>
            <a:r>
              <a:rPr kumimoji="1" lang="zh-CN" altLang="en-US" sz="1600" b="1" i="0" u="none" strike="noStrike" kern="0" cap="none" spc="0" normalizeH="0" baseline="0" noProof="0" dirty="0">
                <a:ln>
                  <a:noFill/>
                </a:ln>
                <a:solidFill>
                  <a:srgbClr val="0000FF"/>
                </a:solidFill>
                <a:effectLst/>
                <a:uLnTx/>
                <a:uFillTx/>
                <a:latin typeface="Times New Roman"/>
                <a:ea typeface="宋体"/>
              </a:rPr>
              <a:t>↑是指数运算</a:t>
            </a:r>
            <a:r>
              <a:rPr kumimoji="1" lang="zh-CN" altLang="en-US" sz="1600" b="1" i="0" u="none" strike="noStrike" kern="0" cap="none" spc="0" normalizeH="0" baseline="0" noProof="0" dirty="0">
                <a:ln>
                  <a:noFill/>
                </a:ln>
                <a:solidFill>
                  <a:srgbClr val="000000"/>
                </a:solidFill>
                <a:effectLst/>
                <a:uLnTx/>
                <a:uFillTx/>
                <a:latin typeface="Times New Roman"/>
                <a:ea typeface="宋体"/>
              </a:rPr>
              <a:t>，若 </a:t>
            </a:r>
            <a:r>
              <a:rPr kumimoji="1" lang="en-US" altLang="zh-CN" sz="1600" b="1" i="1" u="none" strike="noStrike" kern="0" cap="none" spc="0" normalizeH="0" baseline="0" noProof="0" dirty="0">
                <a:ln>
                  <a:noFill/>
                </a:ln>
                <a:solidFill>
                  <a:srgbClr val="000000"/>
                </a:solidFill>
                <a:effectLst/>
                <a:uLnTx/>
                <a:uFillTx/>
                <a:latin typeface="Times New Roman"/>
                <a:ea typeface="宋体"/>
              </a:rPr>
              <a:t>R</a:t>
            </a:r>
            <a:r>
              <a:rPr kumimoji="1" lang="en-US" altLang="zh-CN" sz="1600" b="1" i="0" u="none" strike="noStrike" kern="0" cap="none" spc="0" normalizeH="0" baseline="0" noProof="0" dirty="0">
                <a:ln>
                  <a:noFill/>
                </a:ln>
                <a:solidFill>
                  <a:srgbClr val="000000"/>
                </a:solidFill>
                <a:effectLst/>
                <a:uLnTx/>
                <a:uFillTx/>
                <a:latin typeface="Times New Roman"/>
                <a:ea typeface="宋体"/>
              </a:rPr>
              <a:t> </a:t>
            </a:r>
            <a:r>
              <a:rPr kumimoji="1" lang="zh-CN" altLang="en-US" sz="1600" b="1" i="0" u="none" strike="noStrike" kern="0" cap="none" spc="0" normalizeH="0" baseline="0" noProof="0" dirty="0">
                <a:ln>
                  <a:noFill/>
                </a:ln>
                <a:solidFill>
                  <a:srgbClr val="000000"/>
                </a:solidFill>
                <a:effectLst/>
                <a:uLnTx/>
                <a:uFillTx/>
                <a:latin typeface="Times New Roman"/>
                <a:ea typeface="宋体"/>
              </a:rPr>
              <a:t>是一个正则表达式，</a:t>
            </a:r>
            <a:r>
              <a:rPr kumimoji="1" lang="en-US" altLang="zh-CN" sz="1600" b="1" i="1" u="none" strike="noStrike" kern="0" cap="none" spc="0" normalizeH="0" baseline="0" noProof="0" dirty="0">
                <a:ln>
                  <a:noFill/>
                </a:ln>
                <a:solidFill>
                  <a:srgbClr val="000000"/>
                </a:solidFill>
                <a:effectLst/>
                <a:uLnTx/>
                <a:uFillTx/>
                <a:latin typeface="Times New Roman"/>
                <a:ea typeface="宋体"/>
              </a:rPr>
              <a:t>k</a:t>
            </a:r>
            <a:r>
              <a:rPr kumimoji="1" lang="en-US" altLang="zh-CN" sz="1600" b="1" i="0" u="none" strike="noStrike" kern="0" cap="none" spc="0" normalizeH="0" baseline="0" noProof="0" dirty="0">
                <a:ln>
                  <a:noFill/>
                </a:ln>
                <a:solidFill>
                  <a:srgbClr val="000000"/>
                </a:solidFill>
                <a:effectLst/>
                <a:uLnTx/>
                <a:uFillTx/>
                <a:latin typeface="Times New Roman"/>
                <a:ea typeface="宋体"/>
              </a:rPr>
              <a:t> </a:t>
            </a:r>
            <a:r>
              <a:rPr kumimoji="1" lang="zh-CN" altLang="en-US" sz="1600" b="1" i="0" u="none" strike="noStrike" kern="0" cap="none" spc="0" normalizeH="0" baseline="0" noProof="0" dirty="0">
                <a:ln>
                  <a:noFill/>
                </a:ln>
                <a:solidFill>
                  <a:srgbClr val="000000"/>
                </a:solidFill>
                <a:effectLst/>
                <a:uLnTx/>
                <a:uFillTx/>
                <a:latin typeface="Times New Roman"/>
                <a:ea typeface="宋体"/>
              </a:rPr>
              <a:t>是一个非负整数，则写法 </a:t>
            </a:r>
            <a:r>
              <a:rPr kumimoji="1" lang="en-US" altLang="zh-CN" sz="1600" b="1" i="0" u="none" strike="noStrike" kern="0" cap="none" spc="0" normalizeH="0" baseline="0" noProof="0" dirty="0" err="1">
                <a:ln>
                  <a:noFill/>
                </a:ln>
                <a:solidFill>
                  <a:srgbClr val="FF0000"/>
                </a:solidFill>
                <a:effectLst/>
                <a:uLnTx/>
                <a:uFillTx/>
                <a:latin typeface="Times New Roman"/>
                <a:ea typeface="宋体"/>
              </a:rPr>
              <a:t>R↑</a:t>
            </a:r>
            <a:r>
              <a:rPr kumimoji="1" lang="en-US" altLang="zh-CN" sz="1600" b="1" i="1" u="none" strike="noStrike" kern="0" cap="none" spc="0" normalizeH="0" baseline="0" noProof="0" dirty="0" err="1">
                <a:ln>
                  <a:noFill/>
                </a:ln>
                <a:solidFill>
                  <a:srgbClr val="FF0000"/>
                </a:solidFill>
                <a:effectLst/>
                <a:uLnTx/>
                <a:uFillTx/>
                <a:latin typeface="Times New Roman"/>
                <a:ea typeface="宋体"/>
              </a:rPr>
              <a:t>k</a:t>
            </a:r>
            <a:r>
              <a:rPr kumimoji="1" lang="en-US" altLang="zh-CN" sz="1600" b="1" i="0" u="none" strike="noStrike" kern="0" cap="none" spc="0" normalizeH="0" baseline="0" noProof="0" dirty="0">
                <a:ln>
                  <a:noFill/>
                </a:ln>
                <a:solidFill>
                  <a:srgbClr val="000000"/>
                </a:solidFill>
                <a:effectLst/>
                <a:uLnTx/>
                <a:uFillTx/>
                <a:latin typeface="Times New Roman"/>
                <a:ea typeface="宋体"/>
              </a:rPr>
              <a:t> </a:t>
            </a:r>
            <a:r>
              <a:rPr kumimoji="1" lang="zh-CN" altLang="en-US" sz="1600" b="1" i="0" u="none" strike="noStrike" kern="0" cap="none" spc="0" normalizeH="0" baseline="0" noProof="0" dirty="0">
                <a:ln>
                  <a:noFill/>
                </a:ln>
                <a:solidFill>
                  <a:srgbClr val="000000"/>
                </a:solidFill>
                <a:effectLst/>
                <a:uLnTx/>
                <a:uFillTx/>
                <a:latin typeface="Times New Roman"/>
                <a:ea typeface="宋体"/>
              </a:rPr>
              <a:t>等价于</a:t>
            </a:r>
            <a:r>
              <a:rPr kumimoji="1" lang="zh-CN" altLang="en-US" sz="1600" b="1" i="0" u="none" strike="noStrike" kern="0" cap="none" spc="0" normalizeH="0" baseline="0" noProof="0" dirty="0">
                <a:ln>
                  <a:noFill/>
                </a:ln>
                <a:solidFill>
                  <a:srgbClr val="FF0000"/>
                </a:solidFill>
                <a:effectLst/>
                <a:uLnTx/>
                <a:uFillTx/>
                <a:latin typeface="Times New Roman"/>
                <a:ea typeface="宋体"/>
              </a:rPr>
              <a:t>自身连接 </a:t>
            </a:r>
            <a:r>
              <a:rPr kumimoji="1" lang="en-US" altLang="zh-CN" sz="1600" b="1" i="1" u="none" strike="noStrike" kern="0" cap="none" spc="0" normalizeH="0" baseline="0" noProof="0" dirty="0">
                <a:ln>
                  <a:noFill/>
                </a:ln>
                <a:solidFill>
                  <a:srgbClr val="FF0000"/>
                </a:solidFill>
                <a:effectLst/>
                <a:uLnTx/>
                <a:uFillTx/>
                <a:latin typeface="Times New Roman"/>
                <a:ea typeface="宋体"/>
              </a:rPr>
              <a:t>k</a:t>
            </a:r>
            <a:r>
              <a:rPr kumimoji="1" lang="en-US" altLang="zh-CN" sz="1600" b="1" i="0" u="none" strike="noStrike" kern="0" cap="none" spc="0" normalizeH="0" baseline="0" noProof="0" dirty="0">
                <a:ln>
                  <a:noFill/>
                </a:ln>
                <a:solidFill>
                  <a:srgbClr val="FF0000"/>
                </a:solidFill>
                <a:effectLst/>
                <a:uLnTx/>
                <a:uFillTx/>
                <a:latin typeface="Times New Roman"/>
                <a:ea typeface="宋体"/>
              </a:rPr>
              <a:t> </a:t>
            </a:r>
            <a:r>
              <a:rPr kumimoji="1" lang="zh-CN" altLang="en-US" sz="1600" b="1" i="0" u="none" strike="noStrike" kern="0" cap="none" spc="0" normalizeH="0" baseline="0" noProof="0" dirty="0">
                <a:ln>
                  <a:noFill/>
                </a:ln>
                <a:solidFill>
                  <a:srgbClr val="FF0000"/>
                </a:solidFill>
                <a:effectLst/>
                <a:uLnTx/>
                <a:uFillTx/>
                <a:latin typeface="Times New Roman"/>
                <a:ea typeface="宋体"/>
              </a:rPr>
              <a:t>次</a:t>
            </a:r>
            <a:r>
              <a:rPr kumimoji="1" lang="zh-CN" altLang="en-US" sz="1600" b="1" i="0" u="none" strike="noStrike" kern="0" cap="none" spc="0" normalizeH="0" baseline="0" noProof="0" dirty="0">
                <a:ln>
                  <a:noFill/>
                </a:ln>
                <a:solidFill>
                  <a:srgbClr val="000000"/>
                </a:solidFill>
                <a:effectLst/>
                <a:uLnTx/>
                <a:uFillTx/>
                <a:latin typeface="Times New Roman"/>
                <a:ea typeface="宋体"/>
              </a:rPr>
              <a:t>。也可缩写成 </a:t>
            </a:r>
            <a:r>
              <a:rPr kumimoji="1" lang="en-US" altLang="zh-CN" sz="1600" b="1" i="1" u="none" strike="noStrike" kern="0" cap="none" spc="0" normalizeH="0" baseline="0" noProof="0" dirty="0" err="1">
                <a:ln>
                  <a:noFill/>
                </a:ln>
                <a:solidFill>
                  <a:srgbClr val="FF0000"/>
                </a:solidFill>
                <a:effectLst/>
                <a:uLnTx/>
                <a:uFillTx/>
                <a:latin typeface="Times New Roman"/>
                <a:ea typeface="宋体"/>
              </a:rPr>
              <a:t>R</a:t>
            </a:r>
            <a:r>
              <a:rPr kumimoji="1" lang="en-US" altLang="zh-CN" sz="1600" b="1" i="1" u="none" strike="noStrike" kern="0" cap="none" spc="0" normalizeH="0" baseline="30000" noProof="0" dirty="0" err="1">
                <a:ln>
                  <a:noFill/>
                </a:ln>
                <a:solidFill>
                  <a:srgbClr val="FF0000"/>
                </a:solidFill>
                <a:effectLst/>
                <a:uLnTx/>
                <a:uFillTx/>
                <a:latin typeface="Times New Roman"/>
                <a:ea typeface="宋体"/>
              </a:rPr>
              <a:t>k</a:t>
            </a:r>
            <a:r>
              <a:rPr kumimoji="1" lang="zh-CN" altLang="en-US" sz="1600" b="1" i="0" u="none" strike="noStrike" kern="0" cap="none" spc="0" normalizeH="0" baseline="0" noProof="0" dirty="0">
                <a:ln>
                  <a:noFill/>
                </a:ln>
                <a:solidFill>
                  <a:srgbClr val="000000"/>
                </a:solidFill>
                <a:effectLst/>
                <a:uLnTx/>
                <a:uFillTx/>
                <a:latin typeface="Times New Roman"/>
                <a:ea typeface="宋体"/>
              </a:rPr>
              <a:t>。</a:t>
            </a:r>
          </a:p>
          <a:p>
            <a:pPr marL="342900" marR="0" lvl="0" indent="-342900" algn="l" defTabSz="914400" rtl="0" eaLnBrk="1" fontAlgn="base" latinLnBrk="0" hangingPunct="1">
              <a:lnSpc>
                <a:spcPct val="100000"/>
              </a:lnSpc>
              <a:spcBef>
                <a:spcPct val="20000"/>
              </a:spcBef>
              <a:spcAft>
                <a:spcPct val="0"/>
              </a:spcAft>
              <a:buClr>
                <a:srgbClr val="0000FF"/>
              </a:buClr>
              <a:buSzTx/>
              <a:buFont typeface="Wingdings" pitchFamily="2" charset="2"/>
              <a:buChar char="q"/>
              <a:tabLst/>
              <a:defRPr/>
            </a:pPr>
            <a:r>
              <a:rPr kumimoji="0" lang="zh-CN" altLang="en-US" sz="1600" b="1" i="0" u="none" strike="noStrike" kern="0" cap="none" spc="0" normalizeH="0" baseline="0" noProof="0" dirty="0">
                <a:ln>
                  <a:noFill/>
                </a:ln>
                <a:solidFill>
                  <a:srgbClr val="000000"/>
                </a:solidFill>
                <a:effectLst/>
                <a:uLnTx/>
                <a:uFillTx/>
                <a:latin typeface="Times New Roman"/>
                <a:ea typeface="宋体"/>
              </a:rPr>
              <a:t>广义正则表达式允许指数运算。广义正则表达式仍然产生正则语言，因为通过重复指数运算所作用的表达式可以除去指数运算。</a:t>
            </a:r>
          </a:p>
          <a:p>
            <a:pPr marL="342900" marR="0" lvl="0" indent="-342900" algn="ctr" defTabSz="914400" rtl="0" eaLnBrk="1" fontAlgn="base" latinLnBrk="0" hangingPunct="1">
              <a:lnSpc>
                <a:spcPct val="100000"/>
              </a:lnSpc>
              <a:spcBef>
                <a:spcPct val="20000"/>
              </a:spcBef>
              <a:spcAft>
                <a:spcPct val="0"/>
              </a:spcAft>
              <a:buClr>
                <a:srgbClr val="0000FF"/>
              </a:buClr>
              <a:buSzTx/>
              <a:buFont typeface="Wingdings" pitchFamily="2" charset="2"/>
              <a:buNone/>
              <a:tabLst/>
              <a:defRPr/>
            </a:pPr>
            <a:r>
              <a:rPr kumimoji="0" lang="en-US" altLang="zh-CN" sz="1600" b="1" i="1" u="none" strike="noStrike" kern="0" cap="none" spc="0" normalizeH="0" baseline="0" noProof="0" dirty="0">
                <a:ln>
                  <a:noFill/>
                </a:ln>
                <a:solidFill>
                  <a:srgbClr val="FF0000"/>
                </a:solidFill>
                <a:effectLst/>
                <a:uLnTx/>
                <a:uFillTx/>
                <a:latin typeface="Times New Roman"/>
                <a:ea typeface="宋体"/>
              </a:rPr>
              <a:t>EQ</a:t>
            </a:r>
            <a:r>
              <a:rPr kumimoji="0" lang="en-US" altLang="zh-CN" sz="1600" b="1" i="0" u="none" strike="noStrike" kern="0" cap="none" spc="0" normalizeH="0" baseline="-25000" noProof="0" dirty="0">
                <a:ln>
                  <a:noFill/>
                </a:ln>
                <a:solidFill>
                  <a:srgbClr val="FF0000"/>
                </a:solidFill>
                <a:effectLst/>
                <a:uLnTx/>
                <a:uFillTx/>
                <a:latin typeface="Times New Roman"/>
                <a:ea typeface="宋体"/>
              </a:rPr>
              <a:t>REX</a:t>
            </a:r>
            <a:r>
              <a:rPr kumimoji="1" lang="en-US" altLang="zh-CN" sz="1600" b="1" i="0" u="none" strike="noStrike" kern="0" cap="none" spc="0" normalizeH="0" baseline="-25000" noProof="0" dirty="0">
                <a:ln>
                  <a:noFill/>
                </a:ln>
                <a:solidFill>
                  <a:srgbClr val="FF0000"/>
                </a:solidFill>
                <a:effectLst/>
                <a:uLnTx/>
                <a:uFillTx/>
                <a:latin typeface="Times New Roman"/>
                <a:ea typeface="宋体"/>
              </a:rPr>
              <a:t>↑</a:t>
            </a:r>
            <a:r>
              <a:rPr kumimoji="1" lang="en-US" altLang="zh-CN" sz="1600" b="1" i="0" u="none" strike="noStrike" kern="0" cap="none" spc="0" normalizeH="0" baseline="0" noProof="0" dirty="0">
                <a:ln>
                  <a:noFill/>
                </a:ln>
                <a:solidFill>
                  <a:srgbClr val="FF0000"/>
                </a:solidFill>
                <a:effectLst/>
                <a:uLnTx/>
                <a:uFillTx/>
                <a:latin typeface="Times New Roman"/>
                <a:ea typeface="宋体"/>
              </a:rPr>
              <a:t>={ &lt;Q, R&gt; | </a:t>
            </a:r>
            <a:r>
              <a:rPr kumimoji="1" lang="en-US" altLang="zh-CN" sz="1600" b="1" i="1" u="none" strike="noStrike" kern="0" cap="none" spc="0" normalizeH="0" baseline="0" noProof="0" dirty="0">
                <a:ln>
                  <a:noFill/>
                </a:ln>
                <a:solidFill>
                  <a:srgbClr val="FF0000"/>
                </a:solidFill>
                <a:effectLst/>
                <a:uLnTx/>
                <a:uFillTx/>
                <a:latin typeface="Times New Roman"/>
                <a:ea typeface="宋体"/>
              </a:rPr>
              <a:t>Q</a:t>
            </a:r>
            <a:r>
              <a:rPr kumimoji="1" lang="en-US" altLang="zh-CN" sz="1600" b="1" i="0" u="none" strike="noStrike" kern="0" cap="none" spc="0" normalizeH="0" baseline="0" noProof="0" dirty="0">
                <a:ln>
                  <a:noFill/>
                </a:ln>
                <a:solidFill>
                  <a:srgbClr val="FF0000"/>
                </a:solidFill>
                <a:effectLst/>
                <a:uLnTx/>
                <a:uFillTx/>
                <a:latin typeface="Times New Roman"/>
                <a:ea typeface="宋体"/>
              </a:rPr>
              <a:t> </a:t>
            </a:r>
            <a:r>
              <a:rPr kumimoji="1" lang="zh-CN" altLang="en-US" sz="1600" b="1" i="0" u="none" strike="noStrike" kern="0" cap="none" spc="0" normalizeH="0" baseline="0" noProof="0" dirty="0">
                <a:ln>
                  <a:noFill/>
                </a:ln>
                <a:solidFill>
                  <a:srgbClr val="FF0000"/>
                </a:solidFill>
                <a:effectLst/>
                <a:uLnTx/>
                <a:uFillTx/>
                <a:latin typeface="Times New Roman"/>
                <a:ea typeface="宋体"/>
              </a:rPr>
              <a:t>和 </a:t>
            </a:r>
            <a:r>
              <a:rPr kumimoji="1" lang="en-US" altLang="zh-CN" sz="1600" b="1" i="1" u="none" strike="noStrike" kern="0" cap="none" spc="0" normalizeH="0" baseline="0" noProof="0" dirty="0">
                <a:ln>
                  <a:noFill/>
                </a:ln>
                <a:solidFill>
                  <a:srgbClr val="FF0000"/>
                </a:solidFill>
                <a:effectLst/>
                <a:uLnTx/>
                <a:uFillTx/>
                <a:latin typeface="Times New Roman"/>
                <a:ea typeface="宋体"/>
              </a:rPr>
              <a:t>R</a:t>
            </a:r>
            <a:r>
              <a:rPr kumimoji="1" lang="en-US" altLang="zh-CN" sz="1600" b="1" i="0" u="none" strike="noStrike" kern="0" cap="none" spc="0" normalizeH="0" baseline="0" noProof="0" dirty="0">
                <a:ln>
                  <a:noFill/>
                </a:ln>
                <a:solidFill>
                  <a:srgbClr val="FF0000"/>
                </a:solidFill>
                <a:effectLst/>
                <a:uLnTx/>
                <a:uFillTx/>
                <a:latin typeface="Times New Roman"/>
                <a:ea typeface="宋体"/>
              </a:rPr>
              <a:t> </a:t>
            </a:r>
            <a:r>
              <a:rPr kumimoji="1" lang="zh-CN" altLang="en-US" sz="1600" b="1" i="0" u="none" strike="noStrike" kern="0" cap="none" spc="0" normalizeH="0" baseline="0" noProof="0" dirty="0">
                <a:ln>
                  <a:noFill/>
                </a:ln>
                <a:solidFill>
                  <a:srgbClr val="FF0000"/>
                </a:solidFill>
                <a:effectLst/>
                <a:uLnTx/>
                <a:uFillTx/>
                <a:latin typeface="Times New Roman"/>
                <a:ea typeface="宋体"/>
              </a:rPr>
              <a:t>是等价的带指数运算的正则表达式 </a:t>
            </a:r>
            <a:r>
              <a:rPr kumimoji="1" lang="en-US" altLang="zh-CN" sz="1600" b="1" i="0" u="none" strike="noStrike" kern="0" cap="none" spc="0" normalizeH="0" baseline="0" noProof="0" dirty="0">
                <a:ln>
                  <a:noFill/>
                </a:ln>
                <a:solidFill>
                  <a:srgbClr val="FF0000"/>
                </a:solidFill>
                <a:effectLst/>
                <a:uLnTx/>
                <a:uFillTx/>
                <a:latin typeface="Times New Roman"/>
                <a:ea typeface="宋体"/>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317" y="2286466"/>
            <a:ext cx="644788" cy="307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5364"/>
          <a:stretch/>
        </p:blipFill>
        <p:spPr bwMode="auto">
          <a:xfrm>
            <a:off x="4313321" y="2560682"/>
            <a:ext cx="1034716" cy="33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50580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up)">
                                      <p:cBhvr>
                                        <p:cTn id="7" dur="500"/>
                                        <p:tgtEl>
                                          <p:spTgt spid="1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wipe(up)">
                                      <p:cBhvr>
                                        <p:cTn id="10" dur="500"/>
                                        <p:tgtEl>
                                          <p:spTgt spid="1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wipe(up)">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wipe(up)">
                                      <p:cBhvr>
                                        <p:cTn id="18" dur="500"/>
                                        <p:tgtEl>
                                          <p:spTgt spid="1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Effect transition="in" filter="wipe(up)">
                                      <p:cBhvr>
                                        <p:cTn id="23" dur="500"/>
                                        <p:tgtEl>
                                          <p:spTgt spid="1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7">
                                            <p:txEl>
                                              <p:pRg st="5" end="5"/>
                                            </p:txEl>
                                          </p:spTgt>
                                        </p:tgtEl>
                                        <p:attrNameLst>
                                          <p:attrName>style.visibility</p:attrName>
                                        </p:attrNameLst>
                                      </p:cBhvr>
                                      <p:to>
                                        <p:strVal val="visible"/>
                                      </p:to>
                                    </p:set>
                                    <p:animEffect transition="in" filter="wipe(up)">
                                      <p:cBhvr>
                                        <p:cTn id="28" dur="500"/>
                                        <p:tgtEl>
                                          <p:spTgt spid="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7">
                                            <p:txEl>
                                              <p:pRg st="6" end="6"/>
                                            </p:txEl>
                                          </p:spTgt>
                                        </p:tgtEl>
                                        <p:attrNameLst>
                                          <p:attrName>style.visibility</p:attrName>
                                        </p:attrNameLst>
                                      </p:cBhvr>
                                      <p:to>
                                        <p:strVal val="visible"/>
                                      </p:to>
                                    </p:set>
                                    <p:animEffect transition="in" filter="wipe(up)">
                                      <p:cBhvr>
                                        <p:cTn id="33" dur="500"/>
                                        <p:tgtEl>
                                          <p:spTgt spid="1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7">
                                            <p:txEl>
                                              <p:pRg st="7" end="7"/>
                                            </p:txEl>
                                          </p:spTgt>
                                        </p:tgtEl>
                                        <p:attrNameLst>
                                          <p:attrName>style.visibility</p:attrName>
                                        </p:attrNameLst>
                                      </p:cBhvr>
                                      <p:to>
                                        <p:strVal val="visible"/>
                                      </p:to>
                                    </p:set>
                                    <p:animEffect transition="in" filter="wipe(up)">
                                      <p:cBhvr>
                                        <p:cTn id="38" dur="500"/>
                                        <p:tgtEl>
                                          <p:spTgt spid="17">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7">
                                            <p:txEl>
                                              <p:pRg st="8" end="8"/>
                                            </p:txEl>
                                          </p:spTgt>
                                        </p:tgtEl>
                                        <p:attrNameLst>
                                          <p:attrName>style.visibility</p:attrName>
                                        </p:attrNameLst>
                                      </p:cBhvr>
                                      <p:to>
                                        <p:strVal val="visible"/>
                                      </p:to>
                                    </p:set>
                                    <p:animEffect transition="in" filter="wipe(up)">
                                      <p:cBhvr>
                                        <p:cTn id="43"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7" name="Rectangle 3"/>
          <p:cNvSpPr txBox="1">
            <a:spLocks noChangeArrowheads="1"/>
          </p:cNvSpPr>
          <p:nvPr/>
        </p:nvSpPr>
        <p:spPr bwMode="auto">
          <a:xfrm>
            <a:off x="633008" y="1642310"/>
            <a:ext cx="6822054" cy="366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Font typeface="Wingdings" pitchFamily="2" charset="2"/>
              <a:buChar char="q"/>
              <a:defRPr sz="2400" b="1">
                <a:solidFill>
                  <a:schemeClr val="tx1"/>
                </a:solidFill>
                <a:latin typeface="+mn-lt"/>
                <a:ea typeface="+mn-ea"/>
                <a:cs typeface="+mn-cs"/>
              </a:defRPr>
            </a:lvl1pPr>
            <a:lvl2pPr marL="742950" indent="-285750" algn="l" rtl="0" fontAlgn="base">
              <a:spcBef>
                <a:spcPct val="20000"/>
              </a:spcBef>
              <a:spcAft>
                <a:spcPct val="0"/>
              </a:spcAft>
              <a:buClr>
                <a:schemeClr val="hlink"/>
              </a:buClr>
              <a:buFont typeface="Wingdings" pitchFamily="2" charset="2"/>
              <a:buChar char="Ø"/>
              <a:defRPr sz="2000" b="1">
                <a:solidFill>
                  <a:schemeClr val="tx1"/>
                </a:solidFill>
                <a:latin typeface="+mn-lt"/>
                <a:ea typeface="+mn-ea"/>
              </a:defRPr>
            </a:lvl2pPr>
            <a:lvl3pPr marL="1143000" indent="-228600" algn="l" rtl="0" fontAlgn="base">
              <a:spcBef>
                <a:spcPct val="20000"/>
              </a:spcBef>
              <a:spcAft>
                <a:spcPct val="0"/>
              </a:spcAft>
              <a:buChar char="•"/>
              <a:defRPr sz="2400" b="1">
                <a:solidFill>
                  <a:schemeClr val="tx1"/>
                </a:solidFill>
                <a:latin typeface="+mn-lt"/>
                <a:ea typeface="+mn-ea"/>
              </a:defRPr>
            </a:lvl3pPr>
            <a:lvl4pPr marL="1600200" indent="-228600" algn="l" rtl="0" fontAlgn="base">
              <a:spcBef>
                <a:spcPct val="20000"/>
              </a:spcBef>
              <a:spcAft>
                <a:spcPct val="0"/>
              </a:spcAft>
              <a:buChar char="–"/>
              <a:defRPr sz="2400" b="1">
                <a:solidFill>
                  <a:schemeClr val="tx1"/>
                </a:solidFill>
                <a:latin typeface="+mn-lt"/>
                <a:ea typeface="+mn-ea"/>
              </a:defRPr>
            </a:lvl4pPr>
            <a:lvl5pPr marL="2057400" indent="-228600" algn="l" rtl="0" fontAlgn="base">
              <a:spcBef>
                <a:spcPct val="20000"/>
              </a:spcBef>
              <a:spcAft>
                <a:spcPct val="0"/>
              </a:spcAft>
              <a:buChar char="»"/>
              <a:defRPr sz="2400" b="1">
                <a:solidFill>
                  <a:schemeClr val="tx1"/>
                </a:solidFill>
                <a:latin typeface="+mn-lt"/>
                <a:ea typeface="+mn-ea"/>
              </a:defRPr>
            </a:lvl5pPr>
            <a:lvl6pPr marL="2514600" indent="-228600" algn="l" rtl="0" fontAlgn="base">
              <a:spcBef>
                <a:spcPct val="20000"/>
              </a:spcBef>
              <a:spcAft>
                <a:spcPct val="0"/>
              </a:spcAft>
              <a:buChar char="»"/>
              <a:defRPr sz="2400" b="1">
                <a:solidFill>
                  <a:schemeClr val="tx1"/>
                </a:solidFill>
                <a:latin typeface="+mn-lt"/>
                <a:ea typeface="+mn-ea"/>
              </a:defRPr>
            </a:lvl6pPr>
            <a:lvl7pPr marL="2971800" indent="-228600" algn="l" rtl="0" fontAlgn="base">
              <a:spcBef>
                <a:spcPct val="20000"/>
              </a:spcBef>
              <a:spcAft>
                <a:spcPct val="0"/>
              </a:spcAft>
              <a:buChar char="»"/>
              <a:defRPr sz="2400" b="1">
                <a:solidFill>
                  <a:schemeClr val="tx1"/>
                </a:solidFill>
                <a:latin typeface="+mn-lt"/>
                <a:ea typeface="+mn-ea"/>
              </a:defRPr>
            </a:lvl7pPr>
            <a:lvl8pPr marL="3429000" indent="-228600" algn="l" rtl="0" fontAlgn="base">
              <a:spcBef>
                <a:spcPct val="20000"/>
              </a:spcBef>
              <a:spcAft>
                <a:spcPct val="0"/>
              </a:spcAft>
              <a:buChar char="»"/>
              <a:defRPr sz="2400" b="1">
                <a:solidFill>
                  <a:schemeClr val="tx1"/>
                </a:solidFill>
                <a:latin typeface="+mn-lt"/>
                <a:ea typeface="+mn-ea"/>
              </a:defRPr>
            </a:lvl8pPr>
            <a:lvl9pPr marL="3886200" indent="-228600" algn="l" rtl="0" fontAlgn="base">
              <a:spcBef>
                <a:spcPct val="20000"/>
              </a:spcBef>
              <a:spcAft>
                <a:spcPct val="0"/>
              </a:spcAft>
              <a:buChar char="»"/>
              <a:defRPr sz="2400" b="1">
                <a:solidFill>
                  <a:schemeClr val="tx1"/>
                </a:solidFill>
                <a:latin typeface="+mn-lt"/>
                <a:ea typeface="+mn-ea"/>
              </a:defRPr>
            </a:lvl9pPr>
          </a:lstStyle>
          <a:p>
            <a:pPr lvl="0" defTabSz="914400">
              <a:defRPr/>
            </a:pPr>
            <a:r>
              <a:rPr kumimoji="1" lang="zh-CN" altLang="en-US" sz="1600" b="1" i="0" u="none" strike="noStrike" kern="0" cap="none" spc="0" normalizeH="0" baseline="0" noProof="0" dirty="0">
                <a:ln>
                  <a:noFill/>
                </a:ln>
                <a:solidFill>
                  <a:srgbClr val="000000"/>
                </a:solidFill>
                <a:effectLst/>
                <a:uLnTx/>
                <a:uFillTx/>
                <a:latin typeface="Times New Roman"/>
                <a:ea typeface="宋体"/>
              </a:rPr>
              <a:t>为了证明</a:t>
            </a:r>
            <a:r>
              <a:rPr lang="en-US" altLang="zh-CN" sz="1600" i="1" kern="0" dirty="0">
                <a:solidFill>
                  <a:srgbClr val="FF0000"/>
                </a:solidFill>
                <a:latin typeface="Times New Roman"/>
                <a:ea typeface="宋体"/>
              </a:rPr>
              <a:t>EQ</a:t>
            </a:r>
            <a:r>
              <a:rPr lang="en-US" altLang="zh-CN" sz="1600" kern="0" baseline="-25000" dirty="0">
                <a:solidFill>
                  <a:srgbClr val="FF0000"/>
                </a:solidFill>
                <a:latin typeface="Times New Roman"/>
                <a:ea typeface="宋体"/>
              </a:rPr>
              <a:t>REX</a:t>
            </a:r>
            <a:r>
              <a:rPr kumimoji="1" lang="en-US" altLang="zh-CN" sz="1600" kern="0" baseline="-25000" dirty="0">
                <a:solidFill>
                  <a:srgbClr val="FF0000"/>
                </a:solidFill>
                <a:latin typeface="Times New Roman"/>
                <a:ea typeface="宋体"/>
              </a:rPr>
              <a:t>↑</a:t>
            </a:r>
            <a:r>
              <a:rPr kumimoji="1" lang="zh-CN" altLang="en-US" sz="1600" b="1" i="0" u="none" strike="noStrike" kern="0" cap="none" spc="0" normalizeH="0" baseline="0" noProof="0" dirty="0">
                <a:ln>
                  <a:noFill/>
                </a:ln>
                <a:solidFill>
                  <a:srgbClr val="000000"/>
                </a:solidFill>
                <a:effectLst/>
                <a:uLnTx/>
                <a:uFillTx/>
                <a:latin typeface="Times New Roman"/>
                <a:ea typeface="宋体"/>
              </a:rPr>
              <a:t>是难解的，我们证明它对于类</a:t>
            </a:r>
            <a:r>
              <a:rPr kumimoji="1" lang="en-US" altLang="zh-CN" sz="1600" b="1" i="0" u="none" strike="noStrike" kern="0" cap="none" spc="0" normalizeH="0" baseline="0" noProof="0" dirty="0">
                <a:ln>
                  <a:noFill/>
                </a:ln>
                <a:solidFill>
                  <a:srgbClr val="000000"/>
                </a:solidFill>
                <a:effectLst/>
                <a:uLnTx/>
                <a:uFillTx/>
                <a:latin typeface="Times New Roman"/>
                <a:ea typeface="宋体"/>
              </a:rPr>
              <a:t>EXPSPACE</a:t>
            </a:r>
            <a:r>
              <a:rPr kumimoji="1" lang="zh-CN" altLang="en-US" sz="1600" b="1" i="0" u="none" strike="noStrike" kern="0" cap="none" spc="0" normalizeH="0" baseline="0" noProof="0" dirty="0">
                <a:ln>
                  <a:noFill/>
                </a:ln>
                <a:solidFill>
                  <a:srgbClr val="000000"/>
                </a:solidFill>
                <a:effectLst/>
                <a:uLnTx/>
                <a:uFillTx/>
                <a:latin typeface="Times New Roman"/>
                <a:ea typeface="宋体"/>
              </a:rPr>
              <a:t>是完全的，因为任何指数空间完全问题都不可能在多项式空间中，否则指数空间将等于多项式空间，与推论</a:t>
            </a:r>
            <a:r>
              <a:rPr kumimoji="1" lang="en-US" altLang="zh-CN" sz="1600" b="1" i="0" u="none" strike="noStrike" kern="0" cap="none" spc="0" normalizeH="0" baseline="0" noProof="0" dirty="0">
                <a:ln>
                  <a:noFill/>
                </a:ln>
                <a:solidFill>
                  <a:srgbClr val="000000"/>
                </a:solidFill>
                <a:effectLst/>
                <a:uLnTx/>
                <a:uFillTx/>
                <a:latin typeface="Times New Roman"/>
                <a:ea typeface="宋体"/>
              </a:rPr>
              <a:t>10.7</a:t>
            </a:r>
            <a:r>
              <a:rPr kumimoji="1" lang="zh-CN" altLang="en-US" sz="1600" b="1" i="0" u="none" strike="noStrike" kern="0" cap="none" spc="0" normalizeH="0" baseline="0" noProof="0" dirty="0">
                <a:ln>
                  <a:noFill/>
                </a:ln>
                <a:solidFill>
                  <a:srgbClr val="000000"/>
                </a:solidFill>
                <a:effectLst/>
                <a:uLnTx/>
                <a:uFillTx/>
                <a:latin typeface="Times New Roman"/>
                <a:ea typeface="宋体"/>
              </a:rPr>
              <a:t>矛盾</a:t>
            </a:r>
            <a:endParaRPr kumimoji="1" lang="en-US" altLang="zh-CN" sz="1600" b="1" i="0" u="none" strike="noStrike" kern="0" cap="none" spc="0" normalizeH="0" baseline="0" noProof="0" dirty="0">
              <a:ln>
                <a:noFill/>
              </a:ln>
              <a:solidFill>
                <a:srgbClr val="000000"/>
              </a:solidFill>
              <a:effectLst/>
              <a:uLnTx/>
              <a:uFillTx/>
              <a:latin typeface="Times New Roman"/>
              <a:ea typeface="宋体"/>
            </a:endParaRPr>
          </a:p>
        </p:txBody>
      </p:sp>
    </p:spTree>
    <p:extLst>
      <p:ext uri="{BB962C8B-B14F-4D97-AF65-F5344CB8AC3E}">
        <p14:creationId xmlns:p14="http://schemas.microsoft.com/office/powerpoint/2010/main" val="424117601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up)">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grpSp>
        <p:nvGrpSpPr>
          <p:cNvPr id="8" name="Group 19"/>
          <p:cNvGrpSpPr>
            <a:grpSpLocks/>
          </p:cNvGrpSpPr>
          <p:nvPr/>
        </p:nvGrpSpPr>
        <p:grpSpPr bwMode="auto">
          <a:xfrm>
            <a:off x="323850" y="1125538"/>
            <a:ext cx="8640763" cy="1655762"/>
            <a:chOff x="204" y="709"/>
            <a:chExt cx="5443" cy="1043"/>
          </a:xfrm>
        </p:grpSpPr>
        <p:sp>
          <p:nvSpPr>
            <p:cNvPr id="9" name="AutoShape 3"/>
            <p:cNvSpPr>
              <a:spLocks noChangeArrowheads="1"/>
            </p:cNvSpPr>
            <p:nvPr/>
          </p:nvSpPr>
          <p:spPr bwMode="gray">
            <a:xfrm>
              <a:off x="204" y="709"/>
              <a:ext cx="5261" cy="1043"/>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10" name="Group 4"/>
            <p:cNvGrpSpPr>
              <a:grpSpLocks/>
            </p:cNvGrpSpPr>
            <p:nvPr/>
          </p:nvGrpSpPr>
          <p:grpSpPr bwMode="auto">
            <a:xfrm>
              <a:off x="295" y="799"/>
              <a:ext cx="712" cy="682"/>
              <a:chOff x="204" y="709"/>
              <a:chExt cx="712" cy="682"/>
            </a:xfrm>
          </p:grpSpPr>
          <p:grpSp>
            <p:nvGrpSpPr>
              <p:cNvPr id="12" name="Group 5"/>
              <p:cNvGrpSpPr>
                <a:grpSpLocks/>
              </p:cNvGrpSpPr>
              <p:nvPr/>
            </p:nvGrpSpPr>
            <p:grpSpPr bwMode="auto">
              <a:xfrm>
                <a:off x="204" y="709"/>
                <a:ext cx="712" cy="682"/>
                <a:chOff x="262" y="807"/>
                <a:chExt cx="712" cy="682"/>
              </a:xfrm>
            </p:grpSpPr>
            <p:sp>
              <p:nvSpPr>
                <p:cNvPr id="19" name="AutoShape 6"/>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7"/>
                <p:cNvSpPr txBox="1">
                  <a:spLocks noChangeArrowheads="1"/>
                </p:cNvSpPr>
                <p:nvPr/>
              </p:nvSpPr>
              <p:spPr bwMode="gray">
                <a:xfrm>
                  <a:off x="340" y="845"/>
                  <a:ext cx="58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定义</a:t>
                  </a:r>
                  <a:r>
                    <a:rPr lang="en-US" altLang="zh-CN" sz="2400" b="1" dirty="0">
                      <a:solidFill>
                        <a:srgbClr val="0000FF"/>
                      </a:solidFill>
                      <a:effectLst>
                        <a:outerShdw blurRad="38100" dist="38100" dir="2700000" algn="tl">
                          <a:srgbClr val="C0C0C0"/>
                        </a:outerShdw>
                      </a:effectLst>
                      <a:latin typeface="Times New Roman" pitchFamily="18" charset="0"/>
                    </a:rPr>
                    <a:t>10.14</a:t>
                  </a:r>
                </a:p>
              </p:txBody>
            </p:sp>
          </p:grpSp>
          <p:sp>
            <p:nvSpPr>
              <p:cNvPr id="18" name="Freeform 8"/>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11" name="Rectangle 9"/>
            <p:cNvSpPr>
              <a:spLocks noChangeArrowheads="1"/>
            </p:cNvSpPr>
            <p:nvPr/>
          </p:nvSpPr>
          <p:spPr bwMode="auto">
            <a:xfrm>
              <a:off x="1020" y="738"/>
              <a:ext cx="4627" cy="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115000"/>
                </a:lnSpc>
                <a:spcBef>
                  <a:spcPct val="15000"/>
                </a:spcBef>
              </a:pPr>
              <a:r>
                <a:rPr lang="zh-CN" altLang="en-US" sz="2400" b="1" dirty="0">
                  <a:latin typeface="Times New Roman" pitchFamily="18" charset="0"/>
                </a:rPr>
                <a:t>语言 </a:t>
              </a:r>
              <a:r>
                <a:rPr lang="en-US" altLang="zh-CN" sz="2400" b="1" i="1" dirty="0">
                  <a:latin typeface="Times New Roman" pitchFamily="18" charset="0"/>
                </a:rPr>
                <a:t>B</a:t>
              </a:r>
              <a:r>
                <a:rPr lang="en-US" altLang="zh-CN" sz="2400" b="1" dirty="0">
                  <a:latin typeface="Times New Roman" pitchFamily="18" charset="0"/>
                </a:rPr>
                <a:t> </a:t>
              </a:r>
              <a:r>
                <a:rPr lang="zh-CN" altLang="en-US" sz="2400" b="1" dirty="0">
                  <a:latin typeface="Times New Roman" pitchFamily="18" charset="0"/>
                </a:rPr>
                <a:t>是 </a:t>
              </a:r>
              <a:r>
                <a:rPr lang="en-US" altLang="zh-CN" sz="2400" b="1" dirty="0">
                  <a:solidFill>
                    <a:srgbClr val="0000FF"/>
                  </a:solidFill>
                  <a:latin typeface="Times New Roman" pitchFamily="18" charset="0"/>
                </a:rPr>
                <a:t>EXPSPACE </a:t>
              </a:r>
              <a:r>
                <a:rPr lang="zh-CN" altLang="en-US" sz="2400" b="1" dirty="0">
                  <a:solidFill>
                    <a:srgbClr val="0000FF"/>
                  </a:solidFill>
                  <a:latin typeface="Times New Roman" pitchFamily="18" charset="0"/>
                </a:rPr>
                <a:t>完全的</a:t>
              </a:r>
              <a:r>
                <a:rPr lang="zh-CN" altLang="en-US" sz="2400" b="1" dirty="0">
                  <a:latin typeface="Times New Roman" pitchFamily="18" charset="0"/>
                </a:rPr>
                <a:t>，如果</a:t>
              </a:r>
            </a:p>
            <a:p>
              <a:pPr marL="457200" indent="-457200">
                <a:lnSpc>
                  <a:spcPct val="115000"/>
                </a:lnSpc>
                <a:spcBef>
                  <a:spcPct val="15000"/>
                </a:spcBef>
              </a:pPr>
              <a:r>
                <a:rPr lang="en-US" altLang="zh-CN" sz="2400" b="1" dirty="0">
                  <a:latin typeface="Times New Roman" pitchFamily="18" charset="0"/>
                </a:rPr>
                <a:t>1)  </a:t>
              </a:r>
              <a:r>
                <a:rPr lang="en-US" altLang="zh-CN" sz="2400" b="1" i="1" dirty="0">
                  <a:solidFill>
                    <a:srgbClr val="FF0000"/>
                  </a:solidFill>
                  <a:latin typeface="Times New Roman" pitchFamily="18" charset="0"/>
                </a:rPr>
                <a:t>B</a:t>
              </a:r>
              <a:r>
                <a:rPr lang="en-US" altLang="zh-CN" sz="2400" b="1" dirty="0">
                  <a:solidFill>
                    <a:srgbClr val="FF0000"/>
                  </a:solidFill>
                  <a:latin typeface="Times New Roman" pitchFamily="18" charset="0"/>
                </a:rPr>
                <a:t>∈EXPSPACE</a:t>
              </a:r>
              <a:r>
                <a:rPr lang="en-US" altLang="zh-CN" sz="2400" b="1" dirty="0">
                  <a:latin typeface="Times New Roman" pitchFamily="18" charset="0"/>
                </a:rPr>
                <a:t>,</a:t>
              </a:r>
              <a:r>
                <a:rPr lang="zh-CN" altLang="en-US" sz="2400" b="1" dirty="0">
                  <a:latin typeface="Times New Roman" pitchFamily="18" charset="0"/>
                </a:rPr>
                <a:t>并且</a:t>
              </a:r>
            </a:p>
            <a:p>
              <a:pPr marL="457200" indent="-457200">
                <a:lnSpc>
                  <a:spcPct val="115000"/>
                </a:lnSpc>
                <a:spcBef>
                  <a:spcPct val="15000"/>
                </a:spcBef>
              </a:pPr>
              <a:r>
                <a:rPr lang="en-US" altLang="zh-CN" sz="2400" b="1" dirty="0">
                  <a:latin typeface="Times New Roman" pitchFamily="18" charset="0"/>
                </a:rPr>
                <a:t>2)  EXPSPACE</a:t>
              </a:r>
              <a:r>
                <a:rPr lang="zh-CN" altLang="en-US" sz="2400" b="1" dirty="0">
                  <a:latin typeface="Times New Roman" pitchFamily="18" charset="0"/>
                </a:rPr>
                <a:t>中的</a:t>
              </a:r>
              <a:r>
                <a:rPr lang="zh-CN" altLang="en-US" sz="2400" b="1" dirty="0">
                  <a:solidFill>
                    <a:srgbClr val="FF0000"/>
                  </a:solidFill>
                  <a:latin typeface="Times New Roman" pitchFamily="18" charset="0"/>
                </a:rPr>
                <a:t>每个</a:t>
              </a:r>
              <a:r>
                <a:rPr lang="en-US" altLang="zh-CN" sz="2400" b="1" i="1" dirty="0">
                  <a:solidFill>
                    <a:srgbClr val="FF0000"/>
                  </a:solidFill>
                  <a:latin typeface="Times New Roman" pitchFamily="18" charset="0"/>
                </a:rPr>
                <a:t>A</a:t>
              </a:r>
              <a:r>
                <a:rPr lang="zh-CN" altLang="en-US" sz="2400" b="1" dirty="0">
                  <a:solidFill>
                    <a:srgbClr val="FF0000"/>
                  </a:solidFill>
                  <a:latin typeface="Times New Roman" pitchFamily="18" charset="0"/>
                </a:rPr>
                <a:t>都多项式时间可归约到</a:t>
              </a:r>
              <a:r>
                <a:rPr lang="en-US" altLang="zh-CN" sz="2400" b="1" i="1" dirty="0">
                  <a:solidFill>
                    <a:srgbClr val="FF0000"/>
                  </a:solidFill>
                  <a:latin typeface="Times New Roman" pitchFamily="18" charset="0"/>
                </a:rPr>
                <a:t>B</a:t>
              </a:r>
              <a:r>
                <a:rPr lang="zh-CN" altLang="en-US" sz="2400" b="1" dirty="0">
                  <a:latin typeface="Times New Roman" pitchFamily="18" charset="0"/>
                </a:rPr>
                <a:t>。</a:t>
              </a:r>
            </a:p>
          </p:txBody>
        </p:sp>
      </p:grpSp>
      <p:grpSp>
        <p:nvGrpSpPr>
          <p:cNvPr id="21" name="Group 20"/>
          <p:cNvGrpSpPr>
            <a:grpSpLocks/>
          </p:cNvGrpSpPr>
          <p:nvPr/>
        </p:nvGrpSpPr>
        <p:grpSpPr bwMode="auto">
          <a:xfrm>
            <a:off x="395288" y="3141663"/>
            <a:ext cx="8380412" cy="1439862"/>
            <a:chOff x="249" y="1979"/>
            <a:chExt cx="5279" cy="907"/>
          </a:xfrm>
        </p:grpSpPr>
        <p:sp>
          <p:nvSpPr>
            <p:cNvPr id="22" name="AutoShape 11"/>
            <p:cNvSpPr>
              <a:spLocks noChangeArrowheads="1"/>
            </p:cNvSpPr>
            <p:nvPr/>
          </p:nvSpPr>
          <p:spPr bwMode="gray">
            <a:xfrm>
              <a:off x="249" y="1979"/>
              <a:ext cx="5279" cy="907"/>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lgn="ctr"/>
              <a:endParaRPr lang="zh-CN" altLang="zh-CN"/>
            </a:p>
          </p:txBody>
        </p:sp>
        <p:grpSp>
          <p:nvGrpSpPr>
            <p:cNvPr id="23" name="Group 12"/>
            <p:cNvGrpSpPr>
              <a:grpSpLocks/>
            </p:cNvGrpSpPr>
            <p:nvPr/>
          </p:nvGrpSpPr>
          <p:grpSpPr bwMode="auto">
            <a:xfrm>
              <a:off x="340" y="2115"/>
              <a:ext cx="712" cy="682"/>
              <a:chOff x="204" y="709"/>
              <a:chExt cx="712" cy="682"/>
            </a:xfrm>
          </p:grpSpPr>
          <p:grpSp>
            <p:nvGrpSpPr>
              <p:cNvPr id="25" name="Group 13"/>
              <p:cNvGrpSpPr>
                <a:grpSpLocks/>
              </p:cNvGrpSpPr>
              <p:nvPr/>
            </p:nvGrpSpPr>
            <p:grpSpPr bwMode="auto">
              <a:xfrm>
                <a:off x="204" y="709"/>
                <a:ext cx="712" cy="682"/>
                <a:chOff x="262" y="807"/>
                <a:chExt cx="712" cy="682"/>
              </a:xfrm>
            </p:grpSpPr>
            <p:sp>
              <p:nvSpPr>
                <p:cNvPr id="27" name="AutoShape 14"/>
                <p:cNvSpPr>
                  <a:spLocks noChangeArrowheads="1"/>
                </p:cNvSpPr>
                <p:nvPr/>
              </p:nvSpPr>
              <p:spPr bwMode="gray">
                <a:xfrm>
                  <a:off x="262" y="807"/>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15"/>
                <p:cNvSpPr txBox="1">
                  <a:spLocks noChangeArrowheads="1"/>
                </p:cNvSpPr>
                <p:nvPr/>
              </p:nvSpPr>
              <p:spPr bwMode="gray">
                <a:xfrm>
                  <a:off x="340" y="845"/>
                  <a:ext cx="589"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FF"/>
                      </a:solidFill>
                      <a:effectLst>
                        <a:outerShdw blurRad="38100" dist="38100" dir="2700000" algn="tl">
                          <a:srgbClr val="C0C0C0"/>
                        </a:outerShdw>
                      </a:effectLst>
                      <a:latin typeface="Times New Roman" pitchFamily="18" charset="0"/>
                    </a:rPr>
                    <a:t>定理</a:t>
                  </a:r>
                  <a:r>
                    <a:rPr lang="en-US" altLang="zh-CN" sz="2400" b="1" dirty="0">
                      <a:solidFill>
                        <a:srgbClr val="0000FF"/>
                      </a:solidFill>
                      <a:effectLst>
                        <a:outerShdw blurRad="38100" dist="38100" dir="2700000" algn="tl">
                          <a:srgbClr val="C0C0C0"/>
                        </a:outerShdw>
                      </a:effectLst>
                      <a:latin typeface="Times New Roman" pitchFamily="18" charset="0"/>
                    </a:rPr>
                    <a:t>10.15</a:t>
                  </a:r>
                </a:p>
              </p:txBody>
            </p:sp>
          </p:grpSp>
          <p:sp>
            <p:nvSpPr>
              <p:cNvPr id="26" name="Freeform 16"/>
              <p:cNvSpPr>
                <a:spLocks/>
              </p:cNvSpPr>
              <p:nvPr/>
            </p:nvSpPr>
            <p:spPr bwMode="gray">
              <a:xfrm>
                <a:off x="204" y="709"/>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sp>
          <p:nvSpPr>
            <p:cNvPr id="24" name="Rectangle 17"/>
            <p:cNvSpPr>
              <a:spLocks noChangeArrowheads="1"/>
            </p:cNvSpPr>
            <p:nvPr/>
          </p:nvSpPr>
          <p:spPr bwMode="auto">
            <a:xfrm>
              <a:off x="1133" y="2205"/>
              <a:ext cx="397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150000"/>
                </a:lnSpc>
              </a:pPr>
              <a:r>
                <a:rPr lang="en-US" altLang="zh-CN"/>
                <a:t> </a:t>
              </a:r>
              <a:r>
                <a:rPr lang="en-US" altLang="zh-CN" sz="2400" b="1" i="1">
                  <a:latin typeface="Times New Roman" pitchFamily="18" charset="0"/>
                </a:rPr>
                <a:t>EQ</a:t>
              </a:r>
              <a:r>
                <a:rPr lang="en-US" altLang="zh-CN" sz="2400" b="1" baseline="-25000">
                  <a:latin typeface="Times New Roman" pitchFamily="18" charset="0"/>
                </a:rPr>
                <a:t>REX↑</a:t>
              </a:r>
              <a:r>
                <a:rPr lang="zh-CN" altLang="en-US" sz="2400" b="1">
                  <a:latin typeface="Times New Roman" pitchFamily="18" charset="0"/>
                </a:rPr>
                <a:t>是 </a:t>
              </a:r>
              <a:r>
                <a:rPr lang="en-US" altLang="zh-CN" sz="2400" b="1">
                  <a:latin typeface="Times New Roman" pitchFamily="18" charset="0"/>
                </a:rPr>
                <a:t>EXPSACE </a:t>
              </a:r>
              <a:r>
                <a:rPr lang="zh-CN" altLang="en-US" sz="2400" b="1">
                  <a:latin typeface="Times New Roman" pitchFamily="18" charset="0"/>
                </a:rPr>
                <a:t>完全的。</a:t>
              </a:r>
              <a:r>
                <a:rPr lang="zh-CN" altLang="en-US" sz="2400">
                  <a:latin typeface="Times New Roman" pitchFamily="18" charset="0"/>
                </a:rPr>
                <a:t> </a:t>
              </a:r>
            </a:p>
          </p:txBody>
        </p:sp>
      </p:grpSp>
    </p:spTree>
    <p:extLst>
      <p:ext uri="{BB962C8B-B14F-4D97-AF65-F5344CB8AC3E}">
        <p14:creationId xmlns:p14="http://schemas.microsoft.com/office/powerpoint/2010/main" val="4287840227"/>
      </p:ext>
    </p:extLst>
  </p:cSld>
  <p:clrMapOvr>
    <a:masterClrMapping/>
  </p:clrMapOvr>
  <mc:AlternateContent xmlns:mc="http://schemas.openxmlformats.org/markup-compatibility/2006">
    <mc:Choice xmlns:p14="http://schemas.microsoft.com/office/powerpoint/2010/main" Requires="p14">
      <p:transition spd="slow" p14:dur="999"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29" name="Rectangle 3"/>
          <p:cNvSpPr>
            <a:spLocks noChangeArrowheads="1"/>
          </p:cNvSpPr>
          <p:nvPr/>
        </p:nvSpPr>
        <p:spPr bwMode="auto">
          <a:xfrm>
            <a:off x="395287" y="1202907"/>
            <a:ext cx="83518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150000"/>
              </a:lnSpc>
            </a:pPr>
            <a:r>
              <a:rPr lang="zh-CN" altLang="en-US" sz="1600" b="1" dirty="0">
                <a:latin typeface="Times New Roman" pitchFamily="18" charset="0"/>
                <a:cs typeface="Times New Roman" pitchFamily="18" charset="0"/>
              </a:rPr>
              <a:t>证明思路：</a:t>
            </a:r>
            <a:endParaRPr lang="en-US" altLang="zh-CN" sz="1600" b="1" dirty="0">
              <a:latin typeface="Times New Roman" pitchFamily="18" charset="0"/>
              <a:cs typeface="Times New Roman" pitchFamily="18" charset="0"/>
            </a:endParaRPr>
          </a:p>
          <a:p>
            <a:pPr marL="457200" indent="-457200">
              <a:lnSpc>
                <a:spcPct val="150000"/>
              </a:lnSpc>
            </a:pPr>
            <a:r>
              <a:rPr lang="en-US" altLang="zh-CN" sz="1600" b="1" dirty="0">
                <a:latin typeface="Times New Roman" pitchFamily="18" charset="0"/>
                <a:cs typeface="Times New Roman" pitchFamily="18" charset="0"/>
              </a:rPr>
              <a:t>1.</a:t>
            </a:r>
            <a:r>
              <a:rPr lang="zh-CN" altLang="en-US" sz="1600" b="1" dirty="0">
                <a:latin typeface="Times New Roman" pitchFamily="18" charset="0"/>
                <a:cs typeface="Times New Roman" pitchFamily="18" charset="0"/>
              </a:rPr>
              <a:t>在判定</a:t>
            </a:r>
            <a:r>
              <a:rPr lang="en-US" altLang="zh-CN" sz="1600" b="1" dirty="0">
                <a:latin typeface="Times New Roman" pitchFamily="18" charset="0"/>
                <a:cs typeface="Times New Roman" pitchFamily="18" charset="0"/>
              </a:rPr>
              <a:t>EQ</a:t>
            </a:r>
            <a:r>
              <a:rPr lang="en-US" altLang="zh-CN" sz="1600" b="1" baseline="-25000" dirty="0">
                <a:latin typeface="Times New Roman" pitchFamily="18" charset="0"/>
                <a:cs typeface="Times New Roman" pitchFamily="18" charset="0"/>
              </a:rPr>
              <a:t>REX</a:t>
            </a:r>
            <a:r>
              <a:rPr lang="zh-CN" altLang="zh-CN" sz="1600" b="1" baseline="-25000" dirty="0">
                <a:latin typeface="Times New Roman" pitchFamily="18" charset="0"/>
                <a:cs typeface="Times New Roman" pitchFamily="18" charset="0"/>
              </a:rPr>
              <a:t>↑</a:t>
            </a:r>
            <a:r>
              <a:rPr lang="zh-CN" altLang="en-US" sz="1600" b="1" dirty="0">
                <a:latin typeface="Times New Roman" pitchFamily="18" charset="0"/>
                <a:cs typeface="Times New Roman" pitchFamily="18" charset="0"/>
              </a:rPr>
              <a:t>的复杂性时，假定所有指数都写成二进制整数。即表达式的长度是它所包含的所有符号的总数</a:t>
            </a:r>
            <a:endParaRPr lang="en-US" altLang="zh-CN" sz="1600" b="1" dirty="0">
              <a:latin typeface="Times New Roman" pitchFamily="18" charset="0"/>
              <a:cs typeface="Times New Roman" pitchFamily="18" charset="0"/>
            </a:endParaRPr>
          </a:p>
          <a:p>
            <a:pPr marL="457200" indent="-457200">
              <a:lnSpc>
                <a:spcPct val="150000"/>
              </a:lnSpc>
            </a:pPr>
            <a:r>
              <a:rPr lang="en-US" altLang="zh-CN" sz="1600" b="1" dirty="0">
                <a:latin typeface="Times New Roman" pitchFamily="18" charset="0"/>
                <a:cs typeface="Times New Roman" pitchFamily="18" charset="0"/>
              </a:rPr>
              <a:t>2.</a:t>
            </a:r>
            <a:r>
              <a:rPr lang="zh-CN" altLang="en-US" sz="1600" b="1" dirty="0">
                <a:latin typeface="Times New Roman" pitchFamily="18" charset="0"/>
                <a:cs typeface="Times New Roman" pitchFamily="18" charset="0"/>
              </a:rPr>
              <a:t>为判定两个带指数的表达式是否等价，首先用重复表达式的方法删除指数，然后将得到的表达式转化为</a:t>
            </a:r>
            <a:r>
              <a:rPr lang="en-US" altLang="zh-CN" sz="1600" b="1" dirty="0">
                <a:latin typeface="Times New Roman" pitchFamily="18" charset="0"/>
                <a:cs typeface="Times New Roman" pitchFamily="18" charset="0"/>
              </a:rPr>
              <a:t>NFA</a:t>
            </a:r>
            <a:r>
              <a:rPr lang="zh-CN" altLang="en-US" sz="1600" b="1" dirty="0">
                <a:latin typeface="Times New Roman" pitchFamily="18" charset="0"/>
                <a:cs typeface="Times New Roman" pitchFamily="18" charset="0"/>
              </a:rPr>
              <a:t>，最后判断</a:t>
            </a:r>
            <a:r>
              <a:rPr lang="en-US" altLang="zh-CN" sz="1600" b="1" dirty="0">
                <a:latin typeface="Times New Roman" pitchFamily="18" charset="0"/>
                <a:cs typeface="Times New Roman" pitchFamily="18" charset="0"/>
              </a:rPr>
              <a:t>NFA</a:t>
            </a:r>
            <a:r>
              <a:rPr lang="zh-CN" altLang="en-US" sz="1600" b="1" dirty="0">
                <a:latin typeface="Times New Roman" pitchFamily="18" charset="0"/>
                <a:cs typeface="Times New Roman" pitchFamily="18" charset="0"/>
              </a:rPr>
              <a:t>的等价性</a:t>
            </a:r>
            <a:endParaRPr lang="en-US" altLang="zh-CN" sz="1600" b="1" dirty="0">
              <a:latin typeface="Times New Roman" pitchFamily="18" charset="0"/>
              <a:cs typeface="Times New Roman" pitchFamily="18" charset="0"/>
            </a:endParaRPr>
          </a:p>
          <a:p>
            <a:pPr marL="457200" indent="-457200">
              <a:lnSpc>
                <a:spcPct val="150000"/>
              </a:lnSpc>
            </a:pPr>
            <a:r>
              <a:rPr lang="en-US" altLang="zh-CN" sz="1600" b="1" dirty="0">
                <a:latin typeface="Times New Roman" pitchFamily="18" charset="0"/>
                <a:cs typeface="Times New Roman" pitchFamily="18" charset="0"/>
              </a:rPr>
              <a:t>3.</a:t>
            </a:r>
            <a:r>
              <a:rPr lang="zh-CN" altLang="en-US" sz="1600" b="1" dirty="0">
                <a:latin typeface="Times New Roman" pitchFamily="18" charset="0"/>
                <a:cs typeface="Times New Roman" pitchFamily="18" charset="0"/>
              </a:rPr>
              <a:t>我们需要证明指数空间中语言</a:t>
            </a:r>
            <a:r>
              <a:rPr lang="en-US" altLang="zh-CN" sz="1600" b="1" dirty="0">
                <a:latin typeface="Times New Roman" pitchFamily="18" charset="0"/>
                <a:cs typeface="Times New Roman" pitchFamily="18" charset="0"/>
              </a:rPr>
              <a:t>A</a:t>
            </a:r>
            <a:r>
              <a:rPr lang="zh-CN" altLang="en-US" sz="1600" b="1" dirty="0">
                <a:latin typeface="Times New Roman" pitchFamily="18" charset="0"/>
                <a:cs typeface="Times New Roman" pitchFamily="18" charset="0"/>
              </a:rPr>
              <a:t>多项式时间可以归约到</a:t>
            </a:r>
            <a:r>
              <a:rPr lang="en-US" altLang="zh-CN" sz="1600" b="1" dirty="0">
                <a:latin typeface="Times New Roman" pitchFamily="18" charset="0"/>
                <a:cs typeface="Times New Roman" pitchFamily="18" charset="0"/>
              </a:rPr>
              <a:t>EQ</a:t>
            </a:r>
            <a:r>
              <a:rPr lang="en-US" altLang="zh-CN" sz="1600" b="1" baseline="-25000" dirty="0">
                <a:latin typeface="Times New Roman" pitchFamily="18" charset="0"/>
                <a:cs typeface="Times New Roman" pitchFamily="18" charset="0"/>
              </a:rPr>
              <a:t>REX</a:t>
            </a:r>
            <a:r>
              <a:rPr lang="zh-CN" altLang="zh-CN" sz="1600" b="1" baseline="-25000" dirty="0">
                <a:latin typeface="Times New Roman" pitchFamily="18" charset="0"/>
                <a:cs typeface="Times New Roman" pitchFamily="18" charset="0"/>
              </a:rPr>
              <a:t>↑ </a:t>
            </a:r>
            <a:r>
              <a:rPr lang="zh-CN" altLang="en-US" sz="1600" b="1" dirty="0">
                <a:latin typeface="Times New Roman" pitchFamily="18" charset="0"/>
                <a:cs typeface="Times New Roman" pitchFamily="18" charset="0"/>
              </a:rPr>
              <a:t>，对多项式进行构造</a:t>
            </a:r>
            <a:endParaRPr lang="zh-CN" altLang="zh-CN" sz="1600" dirty="0">
              <a:latin typeface="Times New Roman" pitchFamily="18" charset="0"/>
              <a:cs typeface="Times New Roman" pitchFamily="18" charset="0"/>
            </a:endParaRPr>
          </a:p>
          <a:p>
            <a:pPr marL="457200" indent="-457200">
              <a:lnSpc>
                <a:spcPct val="150000"/>
              </a:lnSpc>
            </a:pPr>
            <a:endParaRPr lang="zh-CN" altLang="en-US" sz="1600" b="1" dirty="0">
              <a:latin typeface="Times New Roman" pitchFamily="18" charset="0"/>
              <a:cs typeface="Times New Roman" pitchFamily="18" charset="0"/>
            </a:endParaRPr>
          </a:p>
        </p:txBody>
      </p:sp>
    </p:spTree>
    <p:extLst>
      <p:ext uri="{BB962C8B-B14F-4D97-AF65-F5344CB8AC3E}">
        <p14:creationId xmlns:p14="http://schemas.microsoft.com/office/powerpoint/2010/main" val="386206095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29" name="Rectangle 3"/>
          <p:cNvSpPr>
            <a:spLocks noChangeArrowheads="1"/>
          </p:cNvSpPr>
          <p:nvPr/>
        </p:nvSpPr>
        <p:spPr bwMode="auto">
          <a:xfrm>
            <a:off x="395287" y="1202907"/>
            <a:ext cx="835183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150000"/>
              </a:lnSpc>
            </a:pPr>
            <a:r>
              <a:rPr lang="zh-CN" altLang="en-US" sz="1600" b="1" dirty="0">
                <a:latin typeface="Times New Roman" pitchFamily="18" charset="0"/>
                <a:cs typeface="Times New Roman" pitchFamily="18" charset="0"/>
              </a:rPr>
              <a:t>证明思路：</a:t>
            </a:r>
            <a:endParaRPr lang="en-US" altLang="zh-CN" sz="1600" b="1" dirty="0">
              <a:latin typeface="Times New Roman" pitchFamily="18" charset="0"/>
              <a:cs typeface="Times New Roman" pitchFamily="18" charset="0"/>
            </a:endParaRPr>
          </a:p>
          <a:p>
            <a:pPr marL="457200" indent="-457200">
              <a:lnSpc>
                <a:spcPct val="150000"/>
              </a:lnSpc>
            </a:pPr>
            <a:r>
              <a:rPr lang="en-US" altLang="zh-CN" sz="1600" b="1" dirty="0">
                <a:latin typeface="Times New Roman" pitchFamily="18" charset="0"/>
                <a:cs typeface="Times New Roman" pitchFamily="18" charset="0"/>
              </a:rPr>
              <a:t>4.</a:t>
            </a:r>
            <a:r>
              <a:rPr lang="zh-CN" altLang="en-US" sz="1600" b="1" dirty="0">
                <a:latin typeface="Times New Roman" pitchFamily="18" charset="0"/>
                <a:cs typeface="Times New Roman" pitchFamily="18" charset="0"/>
              </a:rPr>
              <a:t>给定一个判定</a:t>
            </a:r>
            <a:r>
              <a:rPr lang="en-US" altLang="zh-CN" sz="1600" b="1" dirty="0">
                <a:latin typeface="Times New Roman" pitchFamily="18" charset="0"/>
                <a:cs typeface="Times New Roman" pitchFamily="18" charset="0"/>
              </a:rPr>
              <a:t>A</a:t>
            </a:r>
            <a:r>
              <a:rPr lang="zh-CN" altLang="en-US" sz="1600" b="1" dirty="0">
                <a:latin typeface="Times New Roman" pitchFamily="18" charset="0"/>
                <a:cs typeface="Times New Roman" pitchFamily="18" charset="0"/>
              </a:rPr>
              <a:t>的图灵机</a:t>
            </a:r>
            <a:r>
              <a:rPr lang="en-US" altLang="zh-CN" sz="1600" b="1" dirty="0">
                <a:latin typeface="Times New Roman" pitchFamily="18" charset="0"/>
                <a:cs typeface="Times New Roman" pitchFamily="18" charset="0"/>
              </a:rPr>
              <a:t>M</a:t>
            </a:r>
            <a:r>
              <a:rPr lang="zh-CN" altLang="en-US" sz="1600" b="1" dirty="0">
                <a:latin typeface="Times New Roman" pitchFamily="18" charset="0"/>
                <a:cs typeface="Times New Roman" pitchFamily="18" charset="0"/>
              </a:rPr>
              <a:t>，设计一个多项式时间归约，把输入</a:t>
            </a:r>
            <a:r>
              <a:rPr lang="en-US" altLang="zh-CN" sz="1600" b="1" dirty="0">
                <a:latin typeface="Times New Roman" pitchFamily="18" charset="0"/>
                <a:cs typeface="Times New Roman" pitchFamily="18" charset="0"/>
              </a:rPr>
              <a:t>w</a:t>
            </a:r>
            <a:r>
              <a:rPr lang="zh-CN" altLang="en-US" sz="1600" b="1" dirty="0">
                <a:latin typeface="Times New Roman" pitchFamily="18" charset="0"/>
                <a:cs typeface="Times New Roman" pitchFamily="18" charset="0"/>
              </a:rPr>
              <a:t>映射为一对表达式</a:t>
            </a:r>
            <a:r>
              <a:rPr lang="en-US" altLang="zh-CN" sz="1600" b="1" dirty="0">
                <a:latin typeface="Times New Roman" pitchFamily="18" charset="0"/>
                <a:cs typeface="Times New Roman" pitchFamily="18" charset="0"/>
              </a:rPr>
              <a:t>Q</a:t>
            </a:r>
            <a:r>
              <a:rPr lang="zh-CN" altLang="en-US" sz="1600" b="1" dirty="0">
                <a:latin typeface="Times New Roman" pitchFamily="18" charset="0"/>
                <a:cs typeface="Times New Roman" pitchFamily="18" charset="0"/>
              </a:rPr>
              <a:t>和</a:t>
            </a:r>
            <a:r>
              <a:rPr lang="en-US" altLang="zh-CN" sz="1600" b="1" dirty="0">
                <a:latin typeface="Times New Roman" pitchFamily="18" charset="0"/>
                <a:cs typeface="Times New Roman" pitchFamily="18" charset="0"/>
              </a:rPr>
              <a:t>R</a:t>
            </a:r>
            <a:r>
              <a:rPr lang="zh-CN" altLang="en-US" sz="1600" b="1" dirty="0">
                <a:latin typeface="Times New Roman" pitchFamily="18" charset="0"/>
                <a:cs typeface="Times New Roman" pitchFamily="18" charset="0"/>
              </a:rPr>
              <a:t>，使得它们等价当且仅当</a:t>
            </a:r>
            <a:r>
              <a:rPr lang="en-US" altLang="zh-CN" sz="1600" b="1" dirty="0">
                <a:latin typeface="Times New Roman" pitchFamily="18" charset="0"/>
                <a:cs typeface="Times New Roman" pitchFamily="18" charset="0"/>
              </a:rPr>
              <a:t>M</a:t>
            </a:r>
            <a:r>
              <a:rPr lang="zh-CN" altLang="en-US" sz="1600" b="1" dirty="0">
                <a:latin typeface="Times New Roman" pitchFamily="18" charset="0"/>
                <a:cs typeface="Times New Roman" pitchFamily="18" charset="0"/>
              </a:rPr>
              <a:t>接受</a:t>
            </a:r>
            <a:r>
              <a:rPr lang="en-US" altLang="zh-CN" sz="1600" b="1" dirty="0">
                <a:latin typeface="Times New Roman" pitchFamily="18" charset="0"/>
                <a:cs typeface="Times New Roman" pitchFamily="18" charset="0"/>
              </a:rPr>
              <a:t>w</a:t>
            </a:r>
            <a:r>
              <a:rPr lang="zh-CN" altLang="en-US" sz="1600" b="1" dirty="0">
                <a:latin typeface="Times New Roman" pitchFamily="18" charset="0"/>
                <a:cs typeface="Times New Roman" pitchFamily="18" charset="0"/>
              </a:rPr>
              <a:t>，表达式</a:t>
            </a:r>
            <a:r>
              <a:rPr lang="en-US" altLang="zh-CN" sz="1600" b="1" dirty="0">
                <a:latin typeface="Times New Roman" pitchFamily="18" charset="0"/>
                <a:cs typeface="Times New Roman" pitchFamily="18" charset="0"/>
              </a:rPr>
              <a:t>Q</a:t>
            </a:r>
            <a:r>
              <a:rPr lang="zh-CN" altLang="en-US" sz="1600" b="1" dirty="0">
                <a:latin typeface="Times New Roman" pitchFamily="18" charset="0"/>
                <a:cs typeface="Times New Roman" pitchFamily="18" charset="0"/>
              </a:rPr>
              <a:t>和</a:t>
            </a:r>
            <a:r>
              <a:rPr lang="en-US" altLang="zh-CN" sz="1600" b="1" dirty="0">
                <a:latin typeface="Times New Roman" pitchFamily="18" charset="0"/>
                <a:cs typeface="Times New Roman" pitchFamily="18" charset="0"/>
              </a:rPr>
              <a:t>R</a:t>
            </a:r>
            <a:r>
              <a:rPr lang="zh-CN" altLang="en-US" sz="1600" b="1" dirty="0">
                <a:latin typeface="Times New Roman" pitchFamily="18" charset="0"/>
                <a:cs typeface="Times New Roman" pitchFamily="18" charset="0"/>
              </a:rPr>
              <a:t>模拟</a:t>
            </a:r>
            <a:r>
              <a:rPr lang="en-US" altLang="zh-CN" sz="1600" b="1" dirty="0">
                <a:latin typeface="Times New Roman" pitchFamily="18" charset="0"/>
                <a:cs typeface="Times New Roman" pitchFamily="18" charset="0"/>
              </a:rPr>
              <a:t>M</a:t>
            </a:r>
            <a:r>
              <a:rPr lang="zh-CN" altLang="en-US" sz="1600" b="1" dirty="0">
                <a:latin typeface="Times New Roman" pitchFamily="18" charset="0"/>
                <a:cs typeface="Times New Roman" pitchFamily="18" charset="0"/>
              </a:rPr>
              <a:t>在</a:t>
            </a:r>
            <a:r>
              <a:rPr lang="en-US" altLang="zh-CN" sz="1600" b="1" dirty="0">
                <a:latin typeface="Times New Roman" pitchFamily="18" charset="0"/>
                <a:cs typeface="Times New Roman" pitchFamily="18" charset="0"/>
              </a:rPr>
              <a:t>w</a:t>
            </a:r>
            <a:r>
              <a:rPr lang="zh-CN" altLang="en-US" sz="1600" b="1" dirty="0">
                <a:latin typeface="Times New Roman" pitchFamily="18" charset="0"/>
                <a:cs typeface="Times New Roman" pitchFamily="18" charset="0"/>
              </a:rPr>
              <a:t>上的计算。表达式</a:t>
            </a:r>
            <a:r>
              <a:rPr lang="en-US" altLang="zh-CN" sz="1600" b="1" dirty="0">
                <a:latin typeface="Times New Roman" pitchFamily="18" charset="0"/>
                <a:cs typeface="Times New Roman" pitchFamily="18" charset="0"/>
              </a:rPr>
              <a:t>Q</a:t>
            </a:r>
            <a:r>
              <a:rPr lang="zh-CN" altLang="en-US" sz="1600" b="1" dirty="0">
                <a:latin typeface="Times New Roman" pitchFamily="18" charset="0"/>
                <a:cs typeface="Times New Roman" pitchFamily="18" charset="0"/>
              </a:rPr>
              <a:t>产生 计算历史中可能出现的符号组成的所有字符串。表达式</a:t>
            </a:r>
            <a:r>
              <a:rPr lang="en-US" altLang="zh-CN" sz="1600" b="1" dirty="0">
                <a:latin typeface="Times New Roman" pitchFamily="18" charset="0"/>
                <a:cs typeface="Times New Roman" pitchFamily="18" charset="0"/>
              </a:rPr>
              <a:t>R</a:t>
            </a:r>
            <a:r>
              <a:rPr lang="zh-CN" altLang="en-US" sz="1600" b="1" dirty="0">
                <a:latin typeface="Times New Roman" pitchFamily="18" charset="0"/>
                <a:cs typeface="Times New Roman" pitchFamily="18" charset="0"/>
              </a:rPr>
              <a:t>产生所有不代表拒绝计算历史的字符串。所以，如果</a:t>
            </a:r>
            <a:r>
              <a:rPr lang="en-US" altLang="zh-CN" sz="1600" b="1" dirty="0">
                <a:latin typeface="Times New Roman" pitchFamily="18" charset="0"/>
                <a:cs typeface="Times New Roman" pitchFamily="18" charset="0"/>
              </a:rPr>
              <a:t>TM</a:t>
            </a:r>
            <a:r>
              <a:rPr lang="zh-CN" altLang="en-US" sz="1600" b="1" dirty="0">
                <a:latin typeface="Times New Roman" pitchFamily="18" charset="0"/>
                <a:cs typeface="Times New Roman" pitchFamily="18" charset="0"/>
              </a:rPr>
              <a:t>接受输入，就不会有拒绝计算历史，表达式</a:t>
            </a:r>
            <a:r>
              <a:rPr lang="en-US" altLang="zh-CN" sz="1600" b="1" dirty="0">
                <a:latin typeface="Times New Roman" pitchFamily="18" charset="0"/>
                <a:cs typeface="Times New Roman" pitchFamily="18" charset="0"/>
              </a:rPr>
              <a:t>Q</a:t>
            </a:r>
            <a:r>
              <a:rPr lang="zh-CN" altLang="en-US" sz="1600" b="1" dirty="0">
                <a:latin typeface="Times New Roman" pitchFamily="18" charset="0"/>
                <a:cs typeface="Times New Roman" pitchFamily="18" charset="0"/>
              </a:rPr>
              <a:t>和</a:t>
            </a:r>
            <a:r>
              <a:rPr lang="en-US" altLang="zh-CN" sz="1600" b="1" dirty="0">
                <a:latin typeface="Times New Roman" pitchFamily="18" charset="0"/>
                <a:cs typeface="Times New Roman" pitchFamily="18" charset="0"/>
              </a:rPr>
              <a:t>R</a:t>
            </a:r>
            <a:r>
              <a:rPr lang="zh-CN" altLang="en-US" sz="1600" b="1" dirty="0">
                <a:latin typeface="Times New Roman" pitchFamily="18" charset="0"/>
                <a:cs typeface="Times New Roman" pitchFamily="18" charset="0"/>
              </a:rPr>
              <a:t>将产生同一个语言。</a:t>
            </a:r>
          </a:p>
        </p:txBody>
      </p:sp>
    </p:spTree>
    <p:extLst>
      <p:ext uri="{BB962C8B-B14F-4D97-AF65-F5344CB8AC3E}">
        <p14:creationId xmlns:p14="http://schemas.microsoft.com/office/powerpoint/2010/main" val="22218868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29" name="Rectangle 3"/>
          <p:cNvSpPr>
            <a:spLocks noChangeArrowheads="1"/>
          </p:cNvSpPr>
          <p:nvPr/>
        </p:nvSpPr>
        <p:spPr bwMode="auto">
          <a:xfrm>
            <a:off x="395287" y="1202907"/>
            <a:ext cx="835183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150000"/>
              </a:lnSpc>
            </a:pPr>
            <a:r>
              <a:rPr lang="zh-CN" altLang="en-US" sz="1600" b="1" dirty="0">
                <a:latin typeface="Times New Roman" pitchFamily="18" charset="0"/>
              </a:rPr>
              <a:t>首先给出一个非确定的算法，判断两个</a:t>
            </a:r>
            <a:r>
              <a:rPr lang="en-US" altLang="zh-CN" sz="1600" b="1" dirty="0">
                <a:latin typeface="Times New Roman" pitchFamily="18" charset="0"/>
              </a:rPr>
              <a:t>NFA</a:t>
            </a:r>
            <a:r>
              <a:rPr lang="zh-CN" altLang="en-US" sz="1600" b="1" dirty="0">
                <a:latin typeface="Times New Roman" pitchFamily="18" charset="0"/>
              </a:rPr>
              <a:t>是否等价。</a:t>
            </a:r>
            <a:endParaRPr lang="en-US" altLang="zh-CN" sz="1600" b="1" dirty="0">
              <a:latin typeface="Times New Roman" pitchFamily="18" charset="0"/>
            </a:endParaRPr>
          </a:p>
          <a:p>
            <a:pPr marL="457200" indent="-457200">
              <a:lnSpc>
                <a:spcPct val="150000"/>
              </a:lnSpc>
            </a:pPr>
            <a:r>
              <a:rPr lang="en-US" altLang="zh-CN" sz="1600" b="1" dirty="0">
                <a:latin typeface="Times New Roman" pitchFamily="18" charset="0"/>
              </a:rPr>
              <a:t>N</a:t>
            </a:r>
            <a:r>
              <a:rPr lang="zh-CN" altLang="en-US" sz="1600" b="1" dirty="0">
                <a:latin typeface="Times New Roman" pitchFamily="18" charset="0"/>
              </a:rPr>
              <a:t>＝“对输入＜</a:t>
            </a:r>
            <a:r>
              <a:rPr lang="en-US" altLang="zh-CN" sz="1600" b="1" dirty="0" err="1">
                <a:latin typeface="Times New Roman" pitchFamily="18" charset="0"/>
              </a:rPr>
              <a:t>N</a:t>
            </a:r>
            <a:r>
              <a:rPr lang="en-US" altLang="zh-CN" sz="1600" b="1" baseline="-25000" dirty="0" err="1">
                <a:latin typeface="Times New Roman" pitchFamily="18" charset="0"/>
              </a:rPr>
              <a:t>l</a:t>
            </a:r>
            <a:r>
              <a:rPr lang="zh-CN" altLang="en-US" sz="1600" b="1" dirty="0">
                <a:latin typeface="Times New Roman" pitchFamily="18" charset="0"/>
              </a:rPr>
              <a:t>，</a:t>
            </a:r>
            <a:r>
              <a:rPr lang="en-US" altLang="zh-CN" sz="1600" b="1" dirty="0">
                <a:latin typeface="Times New Roman" pitchFamily="18" charset="0"/>
              </a:rPr>
              <a:t>N</a:t>
            </a:r>
            <a:r>
              <a:rPr lang="en-US" altLang="zh-CN" sz="1600" b="1" baseline="-25000" dirty="0">
                <a:latin typeface="Times New Roman" pitchFamily="18" charset="0"/>
              </a:rPr>
              <a:t>2</a:t>
            </a:r>
            <a:r>
              <a:rPr lang="zh-CN" altLang="en-US" sz="1600" b="1" dirty="0">
                <a:latin typeface="Times New Roman" pitchFamily="18" charset="0"/>
              </a:rPr>
              <a:t>＞，其中</a:t>
            </a:r>
            <a:r>
              <a:rPr lang="en-US" altLang="zh-CN" sz="1600" b="1" dirty="0" err="1">
                <a:latin typeface="Times New Roman" pitchFamily="18" charset="0"/>
              </a:rPr>
              <a:t>N</a:t>
            </a:r>
            <a:r>
              <a:rPr lang="en-US" altLang="zh-CN" sz="1600" b="1" baseline="-25000" dirty="0" err="1">
                <a:latin typeface="Times New Roman" pitchFamily="18" charset="0"/>
              </a:rPr>
              <a:t>l</a:t>
            </a:r>
            <a:r>
              <a:rPr lang="zh-CN" altLang="en-US" sz="1600" b="1" dirty="0">
                <a:latin typeface="Times New Roman" pitchFamily="18" charset="0"/>
              </a:rPr>
              <a:t>和</a:t>
            </a:r>
            <a:r>
              <a:rPr lang="en-US" altLang="zh-CN" sz="1600" b="1" dirty="0">
                <a:latin typeface="Times New Roman" pitchFamily="18" charset="0"/>
              </a:rPr>
              <a:t>N</a:t>
            </a:r>
            <a:r>
              <a:rPr lang="en-US" altLang="zh-CN" sz="1600" b="1" baseline="-25000" dirty="0">
                <a:latin typeface="Times New Roman" pitchFamily="18" charset="0"/>
              </a:rPr>
              <a:t>2</a:t>
            </a:r>
            <a:r>
              <a:rPr lang="zh-CN" altLang="en-US" sz="1600" b="1" dirty="0">
                <a:latin typeface="Times New Roman" pitchFamily="18" charset="0"/>
              </a:rPr>
              <a:t>是</a:t>
            </a:r>
            <a:r>
              <a:rPr lang="en-US" altLang="zh-CN" sz="1600" b="1" dirty="0">
                <a:latin typeface="Times New Roman" pitchFamily="18" charset="0"/>
              </a:rPr>
              <a:t>NFA</a:t>
            </a:r>
            <a:r>
              <a:rPr lang="zh-CN" altLang="en-US" sz="1600" b="1" dirty="0">
                <a:latin typeface="Times New Roman" pitchFamily="18" charset="0"/>
              </a:rPr>
              <a:t>（非确定性有穷自动机）。</a:t>
            </a:r>
          </a:p>
          <a:p>
            <a:pPr marL="457200" indent="-457200">
              <a:lnSpc>
                <a:spcPct val="150000"/>
              </a:lnSpc>
            </a:pPr>
            <a:r>
              <a:rPr lang="en-US" altLang="zh-CN" sz="1600" b="1" dirty="0">
                <a:latin typeface="Times New Roman" pitchFamily="18" charset="0"/>
              </a:rPr>
              <a:t>1)  </a:t>
            </a:r>
            <a:r>
              <a:rPr lang="zh-CN" altLang="en-US" sz="1600" b="1" dirty="0">
                <a:latin typeface="Times New Roman" pitchFamily="18" charset="0"/>
              </a:rPr>
              <a:t>给 </a:t>
            </a:r>
            <a:r>
              <a:rPr lang="en-US" altLang="zh-CN" sz="1600" b="1" dirty="0" err="1">
                <a:latin typeface="Times New Roman" pitchFamily="18" charset="0"/>
              </a:rPr>
              <a:t>N</a:t>
            </a:r>
            <a:r>
              <a:rPr lang="en-US" altLang="zh-CN" sz="1600" b="1" baseline="-25000" dirty="0" err="1">
                <a:latin typeface="Times New Roman" pitchFamily="18" charset="0"/>
              </a:rPr>
              <a:t>l</a:t>
            </a:r>
            <a:r>
              <a:rPr lang="en-US" altLang="zh-CN" sz="1600" b="1" baseline="-25000" dirty="0">
                <a:latin typeface="Times New Roman" pitchFamily="18" charset="0"/>
              </a:rPr>
              <a:t> </a:t>
            </a:r>
            <a:r>
              <a:rPr lang="zh-CN" altLang="en-US" sz="1600" b="1" dirty="0">
                <a:latin typeface="Times New Roman" pitchFamily="18" charset="0"/>
              </a:rPr>
              <a:t>和 </a:t>
            </a:r>
            <a:r>
              <a:rPr lang="en-US" altLang="zh-CN" sz="1600" b="1" dirty="0">
                <a:latin typeface="Times New Roman" pitchFamily="18" charset="0"/>
              </a:rPr>
              <a:t>N</a:t>
            </a:r>
            <a:r>
              <a:rPr lang="en-US" altLang="zh-CN" sz="1600" b="1" baseline="-25000" dirty="0">
                <a:latin typeface="Times New Roman" pitchFamily="18" charset="0"/>
              </a:rPr>
              <a:t>2 </a:t>
            </a:r>
            <a:r>
              <a:rPr lang="zh-CN" altLang="en-US" sz="1600" b="1" dirty="0">
                <a:latin typeface="Times New Roman" pitchFamily="18" charset="0"/>
              </a:rPr>
              <a:t>的起始状态打上标记。</a:t>
            </a:r>
          </a:p>
          <a:p>
            <a:pPr marL="457200" indent="-457200">
              <a:lnSpc>
                <a:spcPct val="150000"/>
              </a:lnSpc>
            </a:pPr>
            <a:r>
              <a:rPr lang="en-US" altLang="zh-CN" sz="1600" b="1" dirty="0">
                <a:latin typeface="Times New Roman" pitchFamily="18" charset="0"/>
              </a:rPr>
              <a:t>2) </a:t>
            </a:r>
            <a:r>
              <a:rPr lang="zh-CN" altLang="en-US" sz="1600" b="1" dirty="0">
                <a:latin typeface="Times New Roman" pitchFamily="18" charset="0"/>
              </a:rPr>
              <a:t>重复下面操作 </a:t>
            </a:r>
            <a:r>
              <a:rPr lang="en-US" altLang="zh-CN" sz="1600" b="1" dirty="0">
                <a:latin typeface="Times New Roman" pitchFamily="18" charset="0"/>
              </a:rPr>
              <a:t>2</a:t>
            </a:r>
            <a:r>
              <a:rPr lang="en-US" altLang="zh-CN" sz="1600" b="1" baseline="30000" dirty="0">
                <a:latin typeface="Times New Roman" pitchFamily="18" charset="0"/>
              </a:rPr>
              <a:t>q</a:t>
            </a:r>
            <a:r>
              <a:rPr lang="en-US" altLang="zh-CN" sz="1600" b="1" baseline="5000" dirty="0">
                <a:latin typeface="Times New Roman" pitchFamily="18" charset="0"/>
              </a:rPr>
              <a:t>1</a:t>
            </a:r>
            <a:r>
              <a:rPr lang="en-US" altLang="zh-CN" sz="1600" b="1" baseline="30000" dirty="0">
                <a:latin typeface="Times New Roman" pitchFamily="18" charset="0"/>
              </a:rPr>
              <a:t>+q</a:t>
            </a:r>
            <a:r>
              <a:rPr lang="en-US" altLang="zh-CN" sz="1600" b="1" baseline="5000" dirty="0">
                <a:latin typeface="Times New Roman" pitchFamily="18" charset="0"/>
              </a:rPr>
              <a:t>2 </a:t>
            </a:r>
            <a:r>
              <a:rPr lang="zh-CN" altLang="en-US" sz="1600" b="1" dirty="0">
                <a:latin typeface="Times New Roman" pitchFamily="18" charset="0"/>
              </a:rPr>
              <a:t>次，其中 </a:t>
            </a:r>
            <a:r>
              <a:rPr lang="en-US" altLang="zh-CN" sz="1600" b="1" dirty="0">
                <a:latin typeface="Times New Roman" pitchFamily="18" charset="0"/>
              </a:rPr>
              <a:t>q</a:t>
            </a:r>
            <a:r>
              <a:rPr lang="en-US" altLang="zh-CN" sz="1600" b="1" baseline="-25000" dirty="0">
                <a:latin typeface="Times New Roman" pitchFamily="18" charset="0"/>
              </a:rPr>
              <a:t>1 </a:t>
            </a:r>
            <a:r>
              <a:rPr lang="zh-CN" altLang="en-US" sz="1600" b="1" dirty="0">
                <a:latin typeface="Times New Roman" pitchFamily="18" charset="0"/>
              </a:rPr>
              <a:t>和 </a:t>
            </a:r>
            <a:r>
              <a:rPr lang="en-US" altLang="zh-CN" sz="1600" b="1" dirty="0">
                <a:latin typeface="Times New Roman" pitchFamily="18" charset="0"/>
              </a:rPr>
              <a:t>q </a:t>
            </a:r>
            <a:r>
              <a:rPr lang="en-US" altLang="zh-CN" sz="1600" b="1" baseline="-25000" dirty="0">
                <a:latin typeface="Times New Roman" pitchFamily="18" charset="0"/>
              </a:rPr>
              <a:t>2 </a:t>
            </a:r>
            <a:r>
              <a:rPr lang="zh-CN" altLang="en-US" sz="1600" b="1" dirty="0">
                <a:latin typeface="Times New Roman" pitchFamily="18" charset="0"/>
              </a:rPr>
              <a:t>是 </a:t>
            </a:r>
            <a:r>
              <a:rPr lang="en-US" altLang="zh-CN" sz="1600" b="1" dirty="0">
                <a:latin typeface="Times New Roman" pitchFamily="18" charset="0"/>
              </a:rPr>
              <a:t>N</a:t>
            </a:r>
            <a:r>
              <a:rPr lang="en-US" altLang="zh-CN" sz="1600" b="1" baseline="-25000" dirty="0">
                <a:latin typeface="Times New Roman" pitchFamily="18" charset="0"/>
              </a:rPr>
              <a:t>1 </a:t>
            </a:r>
            <a:r>
              <a:rPr lang="zh-CN" altLang="en-US" sz="1600" b="1" dirty="0">
                <a:latin typeface="Times New Roman" pitchFamily="18" charset="0"/>
              </a:rPr>
              <a:t>和 </a:t>
            </a:r>
            <a:r>
              <a:rPr lang="en-US" altLang="zh-CN" sz="1600" b="1" dirty="0">
                <a:latin typeface="Times New Roman" pitchFamily="18" charset="0"/>
              </a:rPr>
              <a:t>N</a:t>
            </a:r>
            <a:r>
              <a:rPr lang="en-US" altLang="zh-CN" sz="1600" b="1" baseline="-25000" dirty="0">
                <a:latin typeface="Times New Roman" pitchFamily="18" charset="0"/>
              </a:rPr>
              <a:t>2 </a:t>
            </a:r>
            <a:r>
              <a:rPr lang="zh-CN" altLang="en-US" sz="1600" b="1" dirty="0">
                <a:latin typeface="Times New Roman" pitchFamily="18" charset="0"/>
              </a:rPr>
              <a:t>的状态数。</a:t>
            </a:r>
          </a:p>
          <a:p>
            <a:pPr marL="457200" indent="-457200">
              <a:lnSpc>
                <a:spcPct val="150000"/>
              </a:lnSpc>
            </a:pPr>
            <a:r>
              <a:rPr lang="en-US" altLang="zh-CN" sz="1600" b="1" dirty="0">
                <a:latin typeface="Times New Roman" pitchFamily="18" charset="0"/>
              </a:rPr>
              <a:t>3) </a:t>
            </a:r>
            <a:r>
              <a:rPr lang="zh-CN" altLang="en-US" sz="1600" b="1" dirty="0">
                <a:latin typeface="Times New Roman" pitchFamily="18" charset="0"/>
              </a:rPr>
              <a:t>非确定地选择一个输入符号，改变在 </a:t>
            </a:r>
            <a:r>
              <a:rPr lang="en-US" altLang="zh-CN" sz="1600" b="1" dirty="0">
                <a:latin typeface="Times New Roman" pitchFamily="18" charset="0"/>
              </a:rPr>
              <a:t>N</a:t>
            </a:r>
            <a:r>
              <a:rPr lang="en-US" altLang="zh-CN" sz="1600" b="1" baseline="-25000" dirty="0">
                <a:latin typeface="Times New Roman" pitchFamily="18" charset="0"/>
              </a:rPr>
              <a:t>1 </a:t>
            </a:r>
            <a:r>
              <a:rPr lang="zh-CN" altLang="en-US" sz="1600" b="1" dirty="0">
                <a:latin typeface="Times New Roman" pitchFamily="18" charset="0"/>
              </a:rPr>
              <a:t>和 </a:t>
            </a:r>
            <a:r>
              <a:rPr lang="en-US" altLang="zh-CN" sz="1600" b="1" dirty="0">
                <a:latin typeface="Times New Roman" pitchFamily="18" charset="0"/>
              </a:rPr>
              <a:t>N</a:t>
            </a:r>
            <a:r>
              <a:rPr lang="en-US" altLang="zh-CN" sz="1600" b="1" baseline="-25000" dirty="0">
                <a:latin typeface="Times New Roman" pitchFamily="18" charset="0"/>
              </a:rPr>
              <a:t>2 </a:t>
            </a:r>
            <a:r>
              <a:rPr lang="zh-CN" altLang="en-US" sz="1600" b="1" dirty="0">
                <a:latin typeface="Times New Roman" pitchFamily="18" charset="0"/>
              </a:rPr>
              <a:t>的状态上标记的位置，以模拟读入这个符号。</a:t>
            </a:r>
          </a:p>
          <a:p>
            <a:pPr marL="457200" indent="-457200">
              <a:lnSpc>
                <a:spcPct val="150000"/>
              </a:lnSpc>
            </a:pPr>
            <a:r>
              <a:rPr lang="en-US" altLang="zh-CN" sz="1600" b="1" dirty="0">
                <a:latin typeface="Times New Roman" pitchFamily="18" charset="0"/>
              </a:rPr>
              <a:t>4</a:t>
            </a:r>
            <a:r>
              <a:rPr lang="zh-CN" altLang="en-US" sz="1600" b="1" dirty="0">
                <a:latin typeface="Times New Roman" pitchFamily="18" charset="0"/>
              </a:rPr>
              <a:t>）若在任何时刻，标记放在一个有穷自动机的接受状态上，而没有放在另一个有穷自动机的接受状态上，则接受；否则，拒绝。”</a:t>
            </a:r>
          </a:p>
        </p:txBody>
      </p:sp>
    </p:spTree>
    <p:extLst>
      <p:ext uri="{BB962C8B-B14F-4D97-AF65-F5344CB8AC3E}">
        <p14:creationId xmlns:p14="http://schemas.microsoft.com/office/powerpoint/2010/main" val="324629969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692464" y="371523"/>
            <a:ext cx="283154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一、层次定理概述</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7" name="矩形 6"/>
          <p:cNvSpPr/>
          <p:nvPr/>
        </p:nvSpPr>
        <p:spPr>
          <a:xfrm>
            <a:off x="927279" y="1131998"/>
            <a:ext cx="7109138" cy="3110082"/>
          </a:xfrm>
          <a:prstGeom prst="rect">
            <a:avLst/>
          </a:prstGeom>
        </p:spPr>
        <p:txBody>
          <a:bodyPr wrap="square">
            <a:spAutoFit/>
          </a:bodyPr>
          <a:lstStyle/>
          <a:p>
            <a:pPr>
              <a:lnSpc>
                <a:spcPct val="115000"/>
              </a:lnSpc>
              <a:spcBef>
                <a:spcPct val="15000"/>
              </a:spcBef>
            </a:pPr>
            <a:endParaRPr lang="en-US" altLang="zh-CN" dirty="0">
              <a:latin typeface="华光黑体_CNKI" pitchFamily="2" charset="-122"/>
              <a:ea typeface="华光黑体_CNKI" pitchFamily="2" charset="-122"/>
            </a:endParaRPr>
          </a:p>
          <a:p>
            <a:pPr>
              <a:lnSpc>
                <a:spcPct val="115000"/>
              </a:lnSpc>
              <a:spcBef>
                <a:spcPct val="15000"/>
              </a:spcBef>
            </a:pPr>
            <a:r>
              <a:rPr lang="zh-CN" altLang="en-US" sz="1600" dirty="0">
                <a:latin typeface="华光黑体_CNKI" pitchFamily="2" charset="-122"/>
                <a:ea typeface="华光黑体_CNKI" pitchFamily="2" charset="-122"/>
                <a:cs typeface="Times New Roman" pitchFamily="18" charset="0"/>
              </a:rPr>
              <a:t>某些计算问题在理论上虽然是可解的，但是获得其解需要耗费大量的时间或空间，导致其难以在实践中得到应用，这样的问题称为</a:t>
            </a:r>
            <a:r>
              <a:rPr lang="zh-CN" altLang="en-US" sz="1600" dirty="0">
                <a:solidFill>
                  <a:srgbClr val="FF0000"/>
                </a:solidFill>
                <a:latin typeface="华光黑体_CNKI" pitchFamily="2" charset="-122"/>
                <a:ea typeface="华光黑体_CNKI" pitchFamily="2" charset="-122"/>
                <a:cs typeface="Times New Roman" pitchFamily="18" charset="0"/>
              </a:rPr>
              <a:t>难解的</a:t>
            </a:r>
            <a:r>
              <a:rPr lang="en-US" altLang="zh-CN" sz="1600" dirty="0">
                <a:solidFill>
                  <a:srgbClr val="FF0000"/>
                </a:solidFill>
                <a:latin typeface="华光黑体_CNKI" pitchFamily="2" charset="-122"/>
                <a:ea typeface="华光黑体_CNKI" pitchFamily="2" charset="-122"/>
                <a:cs typeface="Times New Roman" pitchFamily="18" charset="0"/>
              </a:rPr>
              <a:t>( intractable ) </a:t>
            </a:r>
            <a:r>
              <a:rPr lang="zh-CN" altLang="en-US" sz="1600" dirty="0">
                <a:latin typeface="华光黑体_CNKI" pitchFamily="2" charset="-122"/>
                <a:ea typeface="华光黑体_CNKI" pitchFamily="2" charset="-122"/>
                <a:cs typeface="Times New Roman" pitchFamily="18" charset="0"/>
              </a:rPr>
              <a:t>。</a:t>
            </a:r>
          </a:p>
          <a:p>
            <a:pPr>
              <a:lnSpc>
                <a:spcPct val="115000"/>
              </a:lnSpc>
              <a:spcBef>
                <a:spcPct val="15000"/>
              </a:spcBef>
            </a:pPr>
            <a:endParaRPr lang="en-US" altLang="zh-CN" sz="1600" dirty="0">
              <a:latin typeface="华光黑体_CNKI" pitchFamily="2" charset="-122"/>
              <a:ea typeface="华光黑体_CNKI" pitchFamily="2" charset="-122"/>
              <a:cs typeface="Times New Roman" pitchFamily="18" charset="0"/>
            </a:endParaRPr>
          </a:p>
          <a:p>
            <a:pPr>
              <a:lnSpc>
                <a:spcPct val="115000"/>
              </a:lnSpc>
              <a:spcBef>
                <a:spcPct val="15000"/>
              </a:spcBef>
            </a:pPr>
            <a:r>
              <a:rPr lang="zh-CN" altLang="en-US" sz="1600" dirty="0">
                <a:latin typeface="华光黑体_CNKI" pitchFamily="2" charset="-122"/>
                <a:ea typeface="华光黑体_CNKI" pitchFamily="2" charset="-122"/>
                <a:cs typeface="Times New Roman" pitchFamily="18" charset="0"/>
              </a:rPr>
              <a:t>虽然还不知道怎样证明，但大多数人相信</a:t>
            </a:r>
            <a:r>
              <a:rPr lang="zh-CN" altLang="en-US" sz="1600" dirty="0">
                <a:solidFill>
                  <a:srgbClr val="FF0000"/>
                </a:solidFill>
                <a:latin typeface="华光黑体_CNKI" pitchFamily="2" charset="-122"/>
                <a:ea typeface="华光黑体_CNKI" pitchFamily="2" charset="-122"/>
                <a:cs typeface="Times New Roman" pitchFamily="18" charset="0"/>
              </a:rPr>
              <a:t> 布尔可满足性问题（</a:t>
            </a:r>
            <a:r>
              <a:rPr lang="en-US" altLang="zh-CN" sz="1600" i="1" dirty="0">
                <a:solidFill>
                  <a:srgbClr val="FF0000"/>
                </a:solidFill>
                <a:latin typeface="华光黑体_CNKI" pitchFamily="2" charset="-122"/>
                <a:ea typeface="华光黑体_CNKI" pitchFamily="2" charset="-122"/>
                <a:cs typeface="Times New Roman" pitchFamily="18" charset="0"/>
              </a:rPr>
              <a:t>SAT</a:t>
            </a:r>
            <a:r>
              <a:rPr lang="zh-CN" altLang="en-US" sz="1600" dirty="0">
                <a:solidFill>
                  <a:srgbClr val="FF0000"/>
                </a:solidFill>
                <a:latin typeface="华光黑体_CNKI" pitchFamily="2" charset="-122"/>
                <a:ea typeface="华光黑体_CNKI" pitchFamily="2" charset="-122"/>
                <a:cs typeface="Times New Roman" pitchFamily="18" charset="0"/>
              </a:rPr>
              <a:t>）</a:t>
            </a:r>
            <a:r>
              <a:rPr lang="en-US" altLang="zh-CN" sz="1600" i="1" dirty="0">
                <a:solidFill>
                  <a:srgbClr val="FF0000"/>
                </a:solidFill>
                <a:latin typeface="华光黑体_CNKI" pitchFamily="2" charset="-122"/>
                <a:ea typeface="华光黑体_CNKI" pitchFamily="2" charset="-122"/>
                <a:cs typeface="Times New Roman" pitchFamily="18" charset="0"/>
              </a:rPr>
              <a:t> </a:t>
            </a:r>
            <a:r>
              <a:rPr lang="zh-CN" altLang="en-US" sz="1600" dirty="0">
                <a:latin typeface="华光黑体_CNKI" pitchFamily="2" charset="-122"/>
                <a:ea typeface="华光黑体_CNKI" pitchFamily="2" charset="-122"/>
                <a:cs typeface="Times New Roman" pitchFamily="18" charset="0"/>
              </a:rPr>
              <a:t>问题和其他所有 </a:t>
            </a:r>
            <a:r>
              <a:rPr lang="en-US" altLang="zh-CN" sz="1600" dirty="0">
                <a:solidFill>
                  <a:srgbClr val="FF0000"/>
                </a:solidFill>
                <a:latin typeface="华光黑体_CNKI" pitchFamily="2" charset="-122"/>
                <a:ea typeface="华光黑体_CNKI" pitchFamily="2" charset="-122"/>
                <a:cs typeface="Times New Roman" pitchFamily="18" charset="0"/>
              </a:rPr>
              <a:t>NP </a:t>
            </a:r>
            <a:r>
              <a:rPr lang="zh-CN" altLang="en-US" sz="1600" dirty="0">
                <a:solidFill>
                  <a:srgbClr val="FF0000"/>
                </a:solidFill>
                <a:latin typeface="华光黑体_CNKI" pitchFamily="2" charset="-122"/>
                <a:ea typeface="华光黑体_CNKI" pitchFamily="2" charset="-122"/>
                <a:cs typeface="Times New Roman" pitchFamily="18" charset="0"/>
              </a:rPr>
              <a:t>完全</a:t>
            </a:r>
            <a:r>
              <a:rPr lang="zh-CN" altLang="en-US" sz="1600" dirty="0">
                <a:latin typeface="华光黑体_CNKI" pitchFamily="2" charset="-122"/>
                <a:ea typeface="华光黑体_CNKI" pitchFamily="2" charset="-122"/>
                <a:cs typeface="Times New Roman" pitchFamily="18" charset="0"/>
              </a:rPr>
              <a:t>问题都是难解的。</a:t>
            </a:r>
          </a:p>
          <a:p>
            <a:pPr>
              <a:lnSpc>
                <a:spcPct val="115000"/>
              </a:lnSpc>
              <a:spcBef>
                <a:spcPct val="15000"/>
              </a:spcBef>
            </a:pPr>
            <a:endParaRPr lang="en-US" altLang="zh-CN" sz="1600" dirty="0">
              <a:latin typeface="华光黑体_CNKI" pitchFamily="2" charset="-122"/>
              <a:ea typeface="华光黑体_CNKI" pitchFamily="2" charset="-122"/>
              <a:cs typeface="Times New Roman" pitchFamily="18" charset="0"/>
            </a:endParaRPr>
          </a:p>
          <a:p>
            <a:pPr>
              <a:lnSpc>
                <a:spcPct val="115000"/>
              </a:lnSpc>
              <a:spcBef>
                <a:spcPct val="15000"/>
              </a:spcBef>
            </a:pPr>
            <a:r>
              <a:rPr lang="zh-CN" altLang="en-US" sz="1600" dirty="0">
                <a:latin typeface="华光黑体_CNKI" pitchFamily="2" charset="-122"/>
                <a:ea typeface="华光黑体_CNKI" pitchFamily="2" charset="-122"/>
                <a:cs typeface="Times New Roman" pitchFamily="18" charset="0"/>
              </a:rPr>
              <a:t>难解性可以有多种形式：</a:t>
            </a:r>
            <a:endParaRPr lang="en-US" altLang="zh-CN" sz="1600" dirty="0">
              <a:latin typeface="华光黑体_CNKI" pitchFamily="2" charset="-122"/>
              <a:ea typeface="华光黑体_CNKI" pitchFamily="2" charset="-122"/>
              <a:cs typeface="Times New Roman" pitchFamily="18" charset="0"/>
            </a:endParaRPr>
          </a:p>
          <a:p>
            <a:pPr>
              <a:lnSpc>
                <a:spcPct val="115000"/>
              </a:lnSpc>
              <a:spcBef>
                <a:spcPct val="15000"/>
              </a:spcBef>
            </a:pPr>
            <a:r>
              <a:rPr lang="zh-CN" altLang="en-US" sz="1600" dirty="0">
                <a:latin typeface="华光黑体_CNKI" pitchFamily="2" charset="-122"/>
                <a:ea typeface="华光黑体_CNKI" pitchFamily="2" charset="-122"/>
                <a:cs typeface="Times New Roman" pitchFamily="18" charset="0"/>
              </a:rPr>
              <a:t>①一个大部分时间容易计算但</a:t>
            </a:r>
            <a:r>
              <a:rPr lang="zh-CN" altLang="en-US" sz="1600" dirty="0">
                <a:solidFill>
                  <a:srgbClr val="FF0000"/>
                </a:solidFill>
                <a:latin typeface="华光黑体_CNKI" pitchFamily="2" charset="-122"/>
                <a:ea typeface="华光黑体_CNKI" pitchFamily="2" charset="-122"/>
                <a:cs typeface="Times New Roman" pitchFamily="18" charset="0"/>
              </a:rPr>
              <a:t>偶尔</a:t>
            </a:r>
            <a:r>
              <a:rPr lang="zh-CN" altLang="en-US" sz="1600" dirty="0">
                <a:latin typeface="华光黑体_CNKI" pitchFamily="2" charset="-122"/>
                <a:ea typeface="华光黑体_CNKI" pitchFamily="2" charset="-122"/>
                <a:cs typeface="Times New Roman" pitchFamily="18" charset="0"/>
              </a:rPr>
              <a:t>很难算的问题，仅在</a:t>
            </a:r>
            <a:r>
              <a:rPr lang="zh-CN" altLang="en-US" sz="1600" dirty="0">
                <a:solidFill>
                  <a:srgbClr val="FF0000"/>
                </a:solidFill>
                <a:latin typeface="华光黑体_CNKI" pitchFamily="2" charset="-122"/>
                <a:ea typeface="华光黑体_CNKI" pitchFamily="2" charset="-122"/>
                <a:cs typeface="Times New Roman" pitchFamily="18" charset="0"/>
              </a:rPr>
              <a:t>最坏情况下是难解的</a:t>
            </a:r>
            <a:r>
              <a:rPr lang="zh-CN" altLang="en-US" sz="1600" dirty="0">
                <a:latin typeface="华光黑体_CNKI" pitchFamily="2" charset="-122"/>
                <a:ea typeface="华光黑体_CNKI" pitchFamily="2" charset="-122"/>
                <a:cs typeface="Times New Roman" pitchFamily="18" charset="0"/>
              </a:rPr>
              <a:t>；②在超级计算机上是易算的，但在 </a:t>
            </a:r>
            <a:r>
              <a:rPr lang="en-US" altLang="zh-CN" sz="1600" dirty="0">
                <a:latin typeface="华光黑体_CNKI" pitchFamily="2" charset="-122"/>
                <a:ea typeface="华光黑体_CNKI" pitchFamily="2" charset="-122"/>
                <a:cs typeface="Times New Roman" pitchFamily="18" charset="0"/>
              </a:rPr>
              <a:t>PC </a:t>
            </a:r>
            <a:r>
              <a:rPr lang="zh-CN" altLang="en-US" sz="1600" dirty="0">
                <a:latin typeface="华光黑体_CNKI" pitchFamily="2" charset="-122"/>
                <a:ea typeface="华光黑体_CNKI" pitchFamily="2" charset="-122"/>
                <a:cs typeface="Times New Roman" pitchFamily="18" charset="0"/>
              </a:rPr>
              <a:t>机上可能需要过量时间的问题。</a:t>
            </a:r>
          </a:p>
        </p:txBody>
      </p:sp>
    </p:spTree>
    <p:extLst>
      <p:ext uri="{BB962C8B-B14F-4D97-AF65-F5344CB8AC3E}">
        <p14:creationId xmlns:p14="http://schemas.microsoft.com/office/powerpoint/2010/main" val="20423498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323849" y="1209853"/>
                <a:ext cx="8424863" cy="49291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Font typeface="Wingdings" pitchFamily="2" charset="2"/>
                  <a:buChar char="q"/>
                  <a:defRPr sz="2400" b="1">
                    <a:solidFill>
                      <a:schemeClr val="tx1"/>
                    </a:solidFill>
                    <a:latin typeface="+mn-lt"/>
                    <a:ea typeface="+mn-ea"/>
                    <a:cs typeface="+mn-cs"/>
                  </a:defRPr>
                </a:lvl1pPr>
                <a:lvl2pPr marL="742950" indent="-285750" algn="l" rtl="0" fontAlgn="base">
                  <a:spcBef>
                    <a:spcPct val="20000"/>
                  </a:spcBef>
                  <a:spcAft>
                    <a:spcPct val="0"/>
                  </a:spcAft>
                  <a:buClr>
                    <a:schemeClr val="hlink"/>
                  </a:buClr>
                  <a:buFont typeface="Wingdings" pitchFamily="2" charset="2"/>
                  <a:buChar char="Ø"/>
                  <a:defRPr sz="2000" b="1">
                    <a:solidFill>
                      <a:schemeClr val="tx1"/>
                    </a:solidFill>
                    <a:latin typeface="+mn-lt"/>
                    <a:ea typeface="+mn-ea"/>
                  </a:defRPr>
                </a:lvl2pPr>
                <a:lvl3pPr marL="1143000" indent="-228600" algn="l" rtl="0" fontAlgn="base">
                  <a:spcBef>
                    <a:spcPct val="20000"/>
                  </a:spcBef>
                  <a:spcAft>
                    <a:spcPct val="0"/>
                  </a:spcAft>
                  <a:buChar char="•"/>
                  <a:defRPr sz="2400" b="1">
                    <a:solidFill>
                      <a:schemeClr val="tx1"/>
                    </a:solidFill>
                    <a:latin typeface="+mn-lt"/>
                    <a:ea typeface="+mn-ea"/>
                  </a:defRPr>
                </a:lvl3pPr>
                <a:lvl4pPr marL="1600200" indent="-228600" algn="l" rtl="0" fontAlgn="base">
                  <a:spcBef>
                    <a:spcPct val="20000"/>
                  </a:spcBef>
                  <a:spcAft>
                    <a:spcPct val="0"/>
                  </a:spcAft>
                  <a:buChar char="–"/>
                  <a:defRPr sz="2400" b="1">
                    <a:solidFill>
                      <a:schemeClr val="tx1"/>
                    </a:solidFill>
                    <a:latin typeface="+mn-lt"/>
                    <a:ea typeface="+mn-ea"/>
                  </a:defRPr>
                </a:lvl4pPr>
                <a:lvl5pPr marL="2057400" indent="-228600" algn="l" rtl="0" fontAlgn="base">
                  <a:spcBef>
                    <a:spcPct val="20000"/>
                  </a:spcBef>
                  <a:spcAft>
                    <a:spcPct val="0"/>
                  </a:spcAft>
                  <a:buChar char="»"/>
                  <a:defRPr sz="2400" b="1">
                    <a:solidFill>
                      <a:schemeClr val="tx1"/>
                    </a:solidFill>
                    <a:latin typeface="+mn-lt"/>
                    <a:ea typeface="+mn-ea"/>
                  </a:defRPr>
                </a:lvl5pPr>
                <a:lvl6pPr marL="2514600" indent="-228600" algn="l" rtl="0" fontAlgn="base">
                  <a:spcBef>
                    <a:spcPct val="20000"/>
                  </a:spcBef>
                  <a:spcAft>
                    <a:spcPct val="0"/>
                  </a:spcAft>
                  <a:buChar char="»"/>
                  <a:defRPr sz="2400" b="1">
                    <a:solidFill>
                      <a:schemeClr val="tx1"/>
                    </a:solidFill>
                    <a:latin typeface="+mn-lt"/>
                    <a:ea typeface="+mn-ea"/>
                  </a:defRPr>
                </a:lvl6pPr>
                <a:lvl7pPr marL="2971800" indent="-228600" algn="l" rtl="0" fontAlgn="base">
                  <a:spcBef>
                    <a:spcPct val="20000"/>
                  </a:spcBef>
                  <a:spcAft>
                    <a:spcPct val="0"/>
                  </a:spcAft>
                  <a:buChar char="»"/>
                  <a:defRPr sz="2400" b="1">
                    <a:solidFill>
                      <a:schemeClr val="tx1"/>
                    </a:solidFill>
                    <a:latin typeface="+mn-lt"/>
                    <a:ea typeface="+mn-ea"/>
                  </a:defRPr>
                </a:lvl7pPr>
                <a:lvl8pPr marL="3429000" indent="-228600" algn="l" rtl="0" fontAlgn="base">
                  <a:spcBef>
                    <a:spcPct val="20000"/>
                  </a:spcBef>
                  <a:spcAft>
                    <a:spcPct val="0"/>
                  </a:spcAft>
                  <a:buChar char="»"/>
                  <a:defRPr sz="2400" b="1">
                    <a:solidFill>
                      <a:schemeClr val="tx1"/>
                    </a:solidFill>
                    <a:latin typeface="+mn-lt"/>
                    <a:ea typeface="+mn-ea"/>
                  </a:defRPr>
                </a:lvl8pPr>
                <a:lvl9pPr marL="3886200" indent="-228600" algn="l" rtl="0" fontAlgn="base">
                  <a:spcBef>
                    <a:spcPct val="20000"/>
                  </a:spcBef>
                  <a:spcAft>
                    <a:spcPct val="0"/>
                  </a:spcAft>
                  <a:buChar char="»"/>
                  <a:defRPr sz="2400" b="1">
                    <a:solidFill>
                      <a:schemeClr val="tx1"/>
                    </a:solidFill>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rgbClr val="0000FF"/>
                  </a:buClr>
                  <a:buSzTx/>
                  <a:buFont typeface="Wingdings" pitchFamily="2" charset="2"/>
                  <a:buNone/>
                  <a:tabLst/>
                  <a:defRPr/>
                </a:pPr>
                <a:r>
                  <a:rPr kumimoji="0" lang="zh-CN" altLang="en-US" sz="1600" b="1" i="0" u="none" strike="noStrike" kern="0" cap="none" spc="0" normalizeH="0" baseline="0" noProof="0" dirty="0">
                    <a:ln>
                      <a:noFill/>
                    </a:ln>
                    <a:solidFill>
                      <a:srgbClr val="000000"/>
                    </a:solidFill>
                    <a:effectLst/>
                    <a:uLnTx/>
                    <a:uFillTx/>
                    <a:latin typeface="Times New Roman"/>
                    <a:ea typeface="宋体"/>
                  </a:rPr>
                  <a:t>如果自动机 </a:t>
                </a:r>
                <a:r>
                  <a:rPr kumimoji="0" lang="en-US" altLang="zh-CN" sz="1600" b="1" i="0" u="none" strike="noStrike" kern="0" cap="none" spc="0" normalizeH="0" baseline="0" noProof="0" dirty="0" err="1">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err="1">
                    <a:ln>
                      <a:noFill/>
                    </a:ln>
                    <a:solidFill>
                      <a:srgbClr val="000000"/>
                    </a:solidFill>
                    <a:effectLst/>
                    <a:uLnTx/>
                    <a:uFillTx/>
                    <a:latin typeface="Times New Roman"/>
                    <a:ea typeface="宋体"/>
                  </a:rPr>
                  <a:t>l</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是等价的，</a:t>
                </a:r>
                <a:r>
                  <a:rPr kumimoji="0" lang="en-US" altLang="zh-CN" sz="1600" b="1" i="0" u="none" strike="noStrike" kern="0" cap="none" spc="0" normalizeH="0" baseline="0" noProof="0" dirty="0">
                    <a:ln>
                      <a:noFill/>
                    </a:ln>
                    <a:solidFill>
                      <a:srgbClr val="000000"/>
                    </a:solidFill>
                    <a:effectLst/>
                    <a:uLnTx/>
                    <a:uFillTx/>
                    <a:latin typeface="Times New Roman"/>
                    <a:ea typeface="宋体"/>
                  </a:rPr>
                  <a:t>N </a:t>
                </a:r>
                <a:r>
                  <a:rPr kumimoji="0" lang="zh-CN" altLang="en-US" sz="1600" b="1" i="0" u="none" strike="noStrike" kern="0" cap="none" spc="0" normalizeH="0" baseline="0" noProof="0" dirty="0">
                    <a:ln>
                      <a:noFill/>
                    </a:ln>
                    <a:solidFill>
                      <a:srgbClr val="000000"/>
                    </a:solidFill>
                    <a:effectLst/>
                    <a:uLnTx/>
                    <a:uFillTx/>
                    <a:latin typeface="Times New Roman"/>
                    <a:ea typeface="宋体"/>
                  </a:rPr>
                  <a:t>显然拒绝，因为它只在确定</a:t>
                </a:r>
                <a:r>
                  <a:rPr lang="zh-CN" altLang="en-US" sz="1600" kern="0" dirty="0">
                    <a:solidFill>
                      <a:srgbClr val="000000"/>
                    </a:solidFill>
                    <a:latin typeface="Times New Roman"/>
                    <a:ea typeface="宋体"/>
                  </a:rPr>
                  <a:t>一</a:t>
                </a:r>
                <a:r>
                  <a:rPr kumimoji="0" lang="zh-CN" altLang="en-US" sz="1600" b="1" i="0" u="none" strike="noStrike" kern="0" cap="none" spc="0" normalizeH="0" baseline="0" noProof="0" dirty="0">
                    <a:ln>
                      <a:noFill/>
                    </a:ln>
                    <a:solidFill>
                      <a:srgbClr val="000000"/>
                    </a:solidFill>
                    <a:effectLst/>
                    <a:uLnTx/>
                    <a:uFillTx/>
                    <a:latin typeface="Times New Roman"/>
                    <a:ea typeface="宋体"/>
                  </a:rPr>
                  <a:t>台机器接受某个串而另一台机器不接受时才能接受。如果这两个自动机不等价，则存在某个字符串被一台机器接受而不能被另一台接受。这样的字符串中必定有长度不超过 </a:t>
                </a:r>
                <a:r>
                  <a:rPr kumimoji="0" lang="en-US" altLang="zh-CN" sz="1600" b="1" i="0" u="none" strike="noStrike" kern="0" cap="none" spc="0" normalizeH="0" baseline="0" noProof="0" dirty="0">
                    <a:ln>
                      <a:noFill/>
                    </a:ln>
                    <a:solidFill>
                      <a:srgbClr val="000000"/>
                    </a:solidFill>
                    <a:effectLst/>
                    <a:uLnTx/>
                    <a:uFillTx/>
                    <a:latin typeface="Times New Roman"/>
                    <a:ea typeface="宋体"/>
                  </a:rPr>
                  <a:t>2</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q</a:t>
                </a:r>
                <a:r>
                  <a:rPr kumimoji="0" lang="en-US" altLang="zh-CN" sz="1600" b="1" i="0" u="none" strike="noStrike" kern="0" cap="none" spc="0" normalizeH="0" baseline="5000" noProof="0" dirty="0">
                    <a:ln>
                      <a:noFill/>
                    </a:ln>
                    <a:solidFill>
                      <a:srgbClr val="000000"/>
                    </a:solidFill>
                    <a:effectLst/>
                    <a:uLnTx/>
                    <a:uFillTx/>
                    <a:latin typeface="Times New Roman"/>
                    <a:ea typeface="宋体"/>
                  </a:rPr>
                  <a:t>1</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+q</a:t>
                </a:r>
                <a:r>
                  <a:rPr kumimoji="0" lang="en-US" altLang="zh-CN" sz="1600" b="1" i="0" u="none" strike="noStrike" kern="0" cap="none" spc="0" normalizeH="0" baseline="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a:t>
                </a:r>
                <a:r>
                  <a:rPr lang="zh-CN" altLang="en-US" sz="1600" kern="0" noProof="0" dirty="0">
                    <a:solidFill>
                      <a:srgbClr val="000000"/>
                    </a:solidFill>
                    <a:latin typeface="Times New Roman"/>
                    <a:ea typeface="宋体"/>
                  </a:rPr>
                  <a:t>若不然</a:t>
                </a:r>
                <a:r>
                  <a:rPr kumimoji="0" lang="zh-CN" altLang="en-US" sz="1600" b="1" i="0" u="none" strike="noStrike" kern="0" cap="none" spc="0" normalizeH="0" baseline="0" noProof="0" dirty="0">
                    <a:ln>
                      <a:noFill/>
                    </a:ln>
                    <a:solidFill>
                      <a:srgbClr val="000000"/>
                    </a:solidFill>
                    <a:effectLst/>
                    <a:uLnTx/>
                    <a:uFillTx/>
                    <a:latin typeface="Times New Roman"/>
                    <a:ea typeface="宋体"/>
                  </a:rPr>
                  <a:t>，考虑用这样的串中最短的一个作为非确定选择的序列。因为只存在 </a:t>
                </a:r>
                <a:r>
                  <a:rPr kumimoji="0" lang="en-US" altLang="zh-CN" sz="1600" b="1" i="0" u="none" strike="noStrike" kern="0" cap="none" spc="0" normalizeH="0" baseline="0" noProof="0" dirty="0">
                    <a:ln>
                      <a:noFill/>
                    </a:ln>
                    <a:solidFill>
                      <a:srgbClr val="000000"/>
                    </a:solidFill>
                    <a:effectLst/>
                    <a:uLnTx/>
                    <a:uFillTx/>
                    <a:latin typeface="Times New Roman"/>
                    <a:ea typeface="宋体"/>
                  </a:rPr>
                  <a:t>2 </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q</a:t>
                </a:r>
                <a:r>
                  <a:rPr kumimoji="0" lang="en-US" altLang="zh-CN" sz="1600" b="1" i="0" u="none" strike="noStrike" kern="0" cap="none" spc="0" normalizeH="0" baseline="5000" noProof="0" dirty="0">
                    <a:ln>
                      <a:noFill/>
                    </a:ln>
                    <a:solidFill>
                      <a:srgbClr val="000000"/>
                    </a:solidFill>
                    <a:effectLst/>
                    <a:uLnTx/>
                    <a:uFillTx/>
                    <a:latin typeface="Times New Roman"/>
                    <a:ea typeface="宋体"/>
                  </a:rPr>
                  <a:t>1</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+q</a:t>
                </a:r>
                <a:r>
                  <a:rPr kumimoji="0" lang="en-US" altLang="zh-CN" sz="1600" b="1" i="0" u="none" strike="noStrike" kern="0" cap="none" spc="0" normalizeH="0" baseline="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种不同的方式把标记放在 </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的状态上，所以在更长的字符串中标记的位置必定重复。把介于重复之间的那部分字我们字符串删除，就得到更短的字符串。因此算法</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zh-CN" altLang="en-US" sz="1600" b="1" i="0" u="none" strike="noStrike" kern="0" cap="none" spc="0" normalizeH="0" baseline="0" noProof="0" dirty="0">
                    <a:ln>
                      <a:noFill/>
                    </a:ln>
                    <a:solidFill>
                      <a:srgbClr val="000000"/>
                    </a:solidFill>
                    <a:effectLst/>
                    <a:uLnTx/>
                    <a:uFillTx/>
                    <a:latin typeface="Times New Roman"/>
                    <a:ea typeface="宋体"/>
                  </a:rPr>
                  <a:t>在它的非确定选择中会</a:t>
                </a:r>
                <a:r>
                  <a:rPr lang="zh-CN" altLang="en-US" sz="1600" kern="0" dirty="0">
                    <a:solidFill>
                      <a:srgbClr val="000000"/>
                    </a:solidFill>
                    <a:latin typeface="Times New Roman"/>
                    <a:ea typeface="宋体"/>
                  </a:rPr>
                  <a:t>猜到</a:t>
                </a:r>
                <a:r>
                  <a:rPr kumimoji="0" lang="zh-CN" altLang="en-US" sz="1600" b="1" i="0" u="none" strike="noStrike" kern="0" cap="none" spc="0" normalizeH="0" baseline="0" noProof="0" dirty="0">
                    <a:ln>
                      <a:noFill/>
                    </a:ln>
                    <a:solidFill>
                      <a:srgbClr val="000000"/>
                    </a:solidFill>
                    <a:effectLst/>
                    <a:uLnTx/>
                    <a:uFillTx/>
                    <a:latin typeface="Times New Roman"/>
                    <a:ea typeface="宋体"/>
                  </a:rPr>
                  <a:t>这个串并接受。所以</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zh-CN" altLang="en-US" sz="1600" b="1" i="0" u="none" strike="noStrike" kern="0" cap="none" spc="0" normalizeH="0" baseline="0" noProof="0" dirty="0">
                    <a:ln>
                      <a:noFill/>
                    </a:ln>
                    <a:solidFill>
                      <a:srgbClr val="000000"/>
                    </a:solidFill>
                    <a:effectLst/>
                    <a:uLnTx/>
                    <a:uFillTx/>
                    <a:latin typeface="Times New Roman"/>
                    <a:ea typeface="宋体"/>
                  </a:rPr>
                  <a:t>运算正确。</a:t>
                </a:r>
              </a:p>
              <a:p>
                <a:pPr marL="342900" marR="0" lvl="0" indent="-342900" algn="l" defTabSz="914400" rtl="0" eaLnBrk="1" fontAlgn="base" latinLnBrk="0" hangingPunct="1">
                  <a:lnSpc>
                    <a:spcPct val="120000"/>
                  </a:lnSpc>
                  <a:spcBef>
                    <a:spcPct val="20000"/>
                  </a:spcBef>
                  <a:spcAft>
                    <a:spcPct val="0"/>
                  </a:spcAft>
                  <a:buClr>
                    <a:srgbClr val="0000FF"/>
                  </a:buClr>
                  <a:buSzTx/>
                  <a:buFont typeface="Wingdings" pitchFamily="2" charset="2"/>
                  <a:buNone/>
                  <a:tabLst/>
                  <a:defRPr/>
                </a:pPr>
                <a:r>
                  <a:rPr kumimoji="0" lang="zh-CN" altLang="en-US" sz="1600" b="1" i="0" u="none" strike="noStrike" kern="0" cap="none" spc="0" normalizeH="0" baseline="0" noProof="0" dirty="0">
                    <a:ln>
                      <a:noFill/>
                    </a:ln>
                    <a:solidFill>
                      <a:srgbClr val="000000"/>
                    </a:solidFill>
                    <a:effectLst/>
                    <a:uLnTx/>
                    <a:uFillTx/>
                    <a:latin typeface="Times New Roman"/>
                    <a:ea typeface="宋体"/>
                  </a:rPr>
                  <a:t>算法</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zh-CN" altLang="en-US" sz="1600" b="1" i="0" u="none" strike="noStrike" kern="0" cap="none" spc="0" normalizeH="0" baseline="0" noProof="0" dirty="0">
                    <a:ln>
                      <a:noFill/>
                    </a:ln>
                    <a:solidFill>
                      <a:srgbClr val="000000"/>
                    </a:solidFill>
                    <a:effectLst/>
                    <a:uLnTx/>
                    <a:uFillTx/>
                    <a:latin typeface="Times New Roman"/>
                    <a:ea typeface="宋体"/>
                  </a:rPr>
                  <a:t>在非确定线性空间内运行，于是根据萨维奇定理，可以得到判定该问题</a:t>
                </a:r>
                <a:r>
                  <a:rPr kumimoji="0" lang="zh-CN" altLang="en-US" sz="1600" b="1" i="0" u="none" strike="noStrike" kern="0" cap="none" spc="0" normalizeH="0" baseline="0" noProof="0" dirty="0">
                    <a:ln>
                      <a:noFill/>
                    </a:ln>
                    <a:effectLst/>
                    <a:uLnTx/>
                    <a:uFillTx/>
                    <a:latin typeface="Times New Roman"/>
                    <a:ea typeface="宋体"/>
                  </a:rPr>
                  <a:t>的</a:t>
                </a:r>
                <a:r>
                  <a:rPr kumimoji="0" lang="zh-CN" altLang="en-US" sz="1600" b="1" i="0" u="none" strike="noStrike" kern="0" cap="none" spc="0" normalizeH="0" baseline="0" noProof="0" dirty="0">
                    <a:ln>
                      <a:noFill/>
                    </a:ln>
                    <a:solidFill>
                      <a:srgbClr val="FF0000"/>
                    </a:solidFill>
                    <a:effectLst/>
                    <a:uLnTx/>
                    <a:uFillTx/>
                    <a:latin typeface="Times New Roman"/>
                    <a:ea typeface="宋体"/>
                  </a:rPr>
                  <a:t>确定型 </a:t>
                </a:r>
                <a:r>
                  <a:rPr kumimoji="0" lang="en-US" altLang="zh-CN" sz="1600" b="1" i="0" u="none" strike="noStrike" kern="0" cap="none" spc="0" normalizeH="0" baseline="0" noProof="0" dirty="0">
                    <a:ln>
                      <a:noFill/>
                    </a:ln>
                    <a:solidFill>
                      <a:srgbClr val="FF0000"/>
                    </a:solidFill>
                    <a:effectLst/>
                    <a:uLnTx/>
                    <a:uFillTx/>
                    <a:latin typeface="Times New Roman"/>
                    <a:ea typeface="宋体"/>
                  </a:rPr>
                  <a:t>O(</a:t>
                </a:r>
                <a14:m>
                  <m:oMath xmlns:m="http://schemas.openxmlformats.org/officeDocument/2006/math">
                    <m:sSup>
                      <m:sSupPr>
                        <m:ctrlPr>
                          <a:rPr kumimoji="0" lang="en-US" altLang="zh-CN" sz="1600" b="1" i="1" u="none" strike="noStrike" kern="0" cap="none" spc="0" normalizeH="0" baseline="0" noProof="0" smtClean="0">
                            <a:ln>
                              <a:noFill/>
                            </a:ln>
                            <a:solidFill>
                              <a:srgbClr val="FF0000"/>
                            </a:solidFill>
                            <a:effectLst/>
                            <a:uLnTx/>
                            <a:uFillTx/>
                            <a:latin typeface="Cambria Math" panose="02040503050406030204" pitchFamily="18" charset="0"/>
                            <a:ea typeface="宋体"/>
                          </a:rPr>
                        </m:ctrlPr>
                      </m:sSupPr>
                      <m:e>
                        <m:r>
                          <a:rPr kumimoji="0" lang="en-US" altLang="zh-CN" sz="1600" b="1" i="1" u="none" strike="noStrike" kern="0" cap="none" spc="0" normalizeH="0" baseline="0" noProof="0" smtClean="0">
                            <a:ln>
                              <a:noFill/>
                            </a:ln>
                            <a:solidFill>
                              <a:srgbClr val="FF0000"/>
                            </a:solidFill>
                            <a:effectLst/>
                            <a:uLnTx/>
                            <a:uFillTx/>
                            <a:latin typeface="Cambria Math"/>
                            <a:ea typeface="宋体"/>
                          </a:rPr>
                          <m:t>𝒏</m:t>
                        </m:r>
                      </m:e>
                      <m:sup>
                        <m:r>
                          <a:rPr kumimoji="0" lang="en-US" altLang="zh-CN" sz="1600" b="1" i="1" u="none" strike="noStrike" kern="0" cap="none" spc="0" normalizeH="0" baseline="0" noProof="0" smtClean="0">
                            <a:ln>
                              <a:noFill/>
                            </a:ln>
                            <a:solidFill>
                              <a:srgbClr val="FF0000"/>
                            </a:solidFill>
                            <a:effectLst/>
                            <a:uLnTx/>
                            <a:uFillTx/>
                            <a:latin typeface="Cambria Math"/>
                            <a:ea typeface="宋体"/>
                          </a:rPr>
                          <m:t>𝟐</m:t>
                        </m:r>
                      </m:sup>
                    </m:sSup>
                  </m:oMath>
                </a14:m>
                <a:r>
                  <a:rPr kumimoji="0" lang="en-US" altLang="zh-CN" sz="1600" b="1" i="0" u="none" strike="noStrike" kern="0" cap="none" spc="0" normalizeH="0" baseline="0" noProof="0" dirty="0">
                    <a:ln>
                      <a:noFill/>
                    </a:ln>
                    <a:solidFill>
                      <a:srgbClr val="FF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空间算法。下面用该算法的确定形式</a:t>
                </a:r>
                <a:r>
                  <a:rPr kumimoji="0" lang="zh-CN" altLang="en-US" sz="1600" b="1" i="0" u="none" strike="noStrike" kern="0" cap="none" spc="0" normalizeH="0" baseline="0" noProof="0" dirty="0">
                    <a:ln>
                      <a:noFill/>
                    </a:ln>
                    <a:solidFill>
                      <a:srgbClr val="FF0000"/>
                    </a:solidFill>
                    <a:effectLst/>
                    <a:uLnTx/>
                    <a:uFillTx/>
                    <a:latin typeface="Times New Roman"/>
                    <a:ea typeface="宋体"/>
                  </a:rPr>
                  <a:t>设计判定</a:t>
                </a:r>
                <a:r>
                  <a:rPr kumimoji="0" lang="en-US" altLang="zh-CN" sz="1600" b="1" i="0" u="none" strike="noStrike" kern="0" cap="none" spc="0" normalizeH="0" baseline="0" noProof="0" dirty="0">
                    <a:ln>
                      <a:noFill/>
                    </a:ln>
                    <a:solidFill>
                      <a:srgbClr val="FF0000"/>
                    </a:solidFill>
                    <a:effectLst/>
                    <a:uLnTx/>
                    <a:uFillTx/>
                    <a:latin typeface="Times New Roman"/>
                    <a:ea typeface="宋体"/>
                  </a:rPr>
                  <a:t>EQ</a:t>
                </a:r>
                <a:r>
                  <a:rPr kumimoji="0" lang="en-US" altLang="zh-CN" sz="1600" b="1" i="0" u="none" strike="noStrike" kern="0" cap="none" spc="0" normalizeH="0" baseline="-25000" noProof="0" dirty="0">
                    <a:ln>
                      <a:noFill/>
                    </a:ln>
                    <a:solidFill>
                      <a:srgbClr val="FF0000"/>
                    </a:solidFill>
                    <a:effectLst/>
                    <a:uLnTx/>
                    <a:uFillTx/>
                    <a:latin typeface="Times New Roman"/>
                    <a:ea typeface="宋体"/>
                  </a:rPr>
                  <a:t>REX</a:t>
                </a:r>
                <a:r>
                  <a:rPr kumimoji="0" lang="en-US" altLang="zh-CN" sz="1600" b="1" i="0" u="none" strike="noStrike" kern="0" cap="none" spc="0" normalizeH="0" baseline="0" noProof="0" dirty="0">
                    <a:ln>
                      <a:noFill/>
                    </a:ln>
                    <a:solidFill>
                      <a:srgbClr val="FF0000"/>
                    </a:solidFill>
                    <a:effectLst/>
                    <a:uLnTx/>
                    <a:uFillTx/>
                    <a:latin typeface="Times New Roman"/>
                    <a:ea typeface="宋体"/>
                  </a:rPr>
                  <a:t>↑</a:t>
                </a:r>
                <a:r>
                  <a:rPr kumimoji="0" lang="zh-CN" altLang="en-US" sz="1600" b="1" i="0" u="none" strike="noStrike" kern="0" cap="none" spc="0" normalizeH="0" baseline="0" noProof="0" dirty="0">
                    <a:ln>
                      <a:noFill/>
                    </a:ln>
                    <a:solidFill>
                      <a:srgbClr val="FF0000"/>
                    </a:solidFill>
                    <a:effectLst/>
                    <a:uLnTx/>
                    <a:uFillTx/>
                    <a:latin typeface="Times New Roman"/>
                    <a:ea typeface="宋体"/>
                  </a:rPr>
                  <a:t>的算法</a:t>
                </a:r>
                <a:r>
                  <a:rPr kumimoji="0" lang="en-US" altLang="zh-CN" sz="1600" b="1" i="0" u="none" strike="noStrike" kern="0" cap="none" spc="0" normalizeH="0" baseline="0" noProof="0" dirty="0">
                    <a:ln>
                      <a:noFill/>
                    </a:ln>
                    <a:solidFill>
                      <a:srgbClr val="FF0000"/>
                    </a:solidFill>
                    <a:effectLst/>
                    <a:uLnTx/>
                    <a:uFillTx/>
                    <a:latin typeface="Times New Roman"/>
                    <a:ea typeface="宋体"/>
                  </a:rPr>
                  <a:t>E</a:t>
                </a:r>
                <a:r>
                  <a:rPr kumimoji="0" lang="zh-CN" altLang="en-US"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0" i="0" u="none" strike="noStrike" kern="0" cap="none" spc="0" normalizeH="0" baseline="0" noProof="0" dirty="0">
                    <a:ln>
                      <a:noFill/>
                    </a:ln>
                    <a:solidFill>
                      <a:srgbClr val="000000"/>
                    </a:solidFill>
                    <a:effectLst/>
                    <a:uLnTx/>
                    <a:uFillTx/>
                    <a:latin typeface="Times New Roman"/>
                    <a:ea typeface="宋体"/>
                  </a:rPr>
                  <a:t> </a:t>
                </a:r>
              </a:p>
              <a:p>
                <a:pPr marL="342900" marR="0" lvl="0" indent="-342900" algn="l" defTabSz="914400" rtl="0" eaLnBrk="1" fontAlgn="base" latinLnBrk="0" hangingPunct="1">
                  <a:lnSpc>
                    <a:spcPct val="120000"/>
                  </a:lnSpc>
                  <a:spcBef>
                    <a:spcPct val="20000"/>
                  </a:spcBef>
                  <a:spcAft>
                    <a:spcPct val="0"/>
                  </a:spcAft>
                  <a:buClr>
                    <a:srgbClr val="0000FF"/>
                  </a:buClr>
                  <a:buSzTx/>
                  <a:buFont typeface="Wingdings" pitchFamily="2" charset="2"/>
                  <a:buNone/>
                  <a:tabLst/>
                  <a:defRPr/>
                </a:pPr>
                <a:endParaRPr kumimoji="0" lang="en-US" altLang="zh-CN" sz="1600" b="1" i="0" u="none" strike="noStrike" kern="0" cap="none" spc="0" normalizeH="0" baseline="0" noProof="0" dirty="0">
                  <a:ln>
                    <a:noFill/>
                  </a:ln>
                  <a:solidFill>
                    <a:srgbClr val="000000"/>
                  </a:solidFill>
                  <a:effectLst/>
                  <a:uLnTx/>
                  <a:uFillTx/>
                  <a:latin typeface="Times New Roman"/>
                  <a:ea typeface="宋体"/>
                </a:endParaRP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323849" y="1209853"/>
                <a:ext cx="8424863" cy="4929188"/>
              </a:xfrm>
              <a:prstGeom prst="rect">
                <a:avLst/>
              </a:prstGeom>
              <a:blipFill rotWithShape="1">
                <a:blip r:embed="rId4"/>
                <a:stretch>
                  <a:fillRect l="-362" t="-124" r="-188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Rectangle 9"/>
              <p:cNvSpPr>
                <a:spLocks noChangeArrowheads="1"/>
              </p:cNvSpPr>
              <p:nvPr/>
            </p:nvSpPr>
            <p:spPr bwMode="auto">
              <a:xfrm>
                <a:off x="136054" y="4035344"/>
                <a:ext cx="8838422" cy="94410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p>
                <a:pPr marL="265113" indent="-265113">
                  <a:lnSpc>
                    <a:spcPct val="115000"/>
                  </a:lnSpc>
                  <a:spcBef>
                    <a:spcPct val="15000"/>
                  </a:spcBef>
                  <a:tabLst>
                    <a:tab pos="987425" algn="l"/>
                  </a:tabLst>
                </a:pPr>
                <a:r>
                  <a:rPr kumimoji="1" lang="zh-CN" altLang="en-US" sz="1600" b="1" dirty="0">
                    <a:solidFill>
                      <a:srgbClr val="FF0000"/>
                    </a:solidFill>
                    <a:latin typeface="Times New Roman" pitchFamily="18" charset="0"/>
                  </a:rPr>
                  <a:t>萨维奇定理：</a:t>
                </a:r>
                <a:r>
                  <a:rPr lang="zh-CN" altLang="zh-CN" sz="1600" b="1" dirty="0">
                    <a:solidFill>
                      <a:schemeClr val="tx1"/>
                    </a:solidFill>
                    <a:latin typeface="+mn-ea"/>
                  </a:rPr>
                  <a:t>用确定性型空间来模拟非确定型空间，只有平方的增长。也就是：任何消耗</a:t>
                </a:r>
                <a:r>
                  <a:rPr lang="en-US" altLang="zh-CN" sz="1600" b="1" dirty="0">
                    <a:solidFill>
                      <a:schemeClr val="tx1"/>
                    </a:solidFill>
                    <a:latin typeface="+mn-ea"/>
                  </a:rPr>
                  <a:t>f(n)</a:t>
                </a:r>
                <a:r>
                  <a:rPr lang="zh-CN" altLang="zh-CN" sz="1600" b="1" dirty="0">
                    <a:solidFill>
                      <a:schemeClr val="tx1"/>
                    </a:solidFill>
                    <a:latin typeface="+mn-ea"/>
                  </a:rPr>
                  <a:t>空间的</a:t>
                </a:r>
                <a:r>
                  <a:rPr lang="zh-CN" altLang="en-US" sz="1600" b="1" dirty="0">
                    <a:solidFill>
                      <a:schemeClr val="tx1"/>
                    </a:solidFill>
                    <a:latin typeface="+mn-ea"/>
                  </a:rPr>
                  <a:t>不确定图灵机</a:t>
                </a:r>
                <a:r>
                  <a:rPr lang="en-US" altLang="zh-CN" sz="1600" b="1" dirty="0">
                    <a:solidFill>
                      <a:schemeClr val="tx1"/>
                    </a:solidFill>
                    <a:latin typeface="+mn-ea"/>
                  </a:rPr>
                  <a:t>(NTM)</a:t>
                </a:r>
                <a:r>
                  <a:rPr lang="zh-CN" altLang="zh-CN" sz="1600" b="1" dirty="0">
                    <a:solidFill>
                      <a:schemeClr val="tx1"/>
                    </a:solidFill>
                    <a:latin typeface="+mn-ea"/>
                  </a:rPr>
                  <a:t>可以转换为消耗</a:t>
                </a:r>
                <a14:m>
                  <m:oMath xmlns:m="http://schemas.openxmlformats.org/officeDocument/2006/math">
                    <m:sSup>
                      <m:sSupPr>
                        <m:ctrlPr>
                          <a:rPr lang="en-US" altLang="zh-CN" sz="1600" b="1" i="1" smtClean="0">
                            <a:solidFill>
                              <a:schemeClr val="tx1"/>
                            </a:solidFill>
                            <a:latin typeface="Cambria Math" panose="02040503050406030204" pitchFamily="18" charset="0"/>
                          </a:rPr>
                        </m:ctrlPr>
                      </m:sSupPr>
                      <m:e>
                        <m:r>
                          <a:rPr lang="en-US" altLang="zh-CN" sz="1600" b="1" i="1" smtClean="0">
                            <a:solidFill>
                              <a:schemeClr val="tx1"/>
                            </a:solidFill>
                            <a:latin typeface="Cambria Math"/>
                          </a:rPr>
                          <m:t>𝒇</m:t>
                        </m:r>
                      </m:e>
                      <m:sup>
                        <m:r>
                          <a:rPr lang="en-US" altLang="zh-CN" sz="1600" b="1" i="1" smtClean="0">
                            <a:solidFill>
                              <a:schemeClr val="tx1"/>
                            </a:solidFill>
                            <a:latin typeface="Cambria Math"/>
                          </a:rPr>
                          <m:t>𝟐</m:t>
                        </m:r>
                      </m:sup>
                    </m:sSup>
                    <m:r>
                      <a:rPr lang="en-US" altLang="zh-CN" sz="1600" b="1" i="1" smtClean="0">
                        <a:solidFill>
                          <a:schemeClr val="tx1"/>
                        </a:solidFill>
                        <a:latin typeface="Cambria Math"/>
                      </a:rPr>
                      <m:t>(</m:t>
                    </m:r>
                    <m:r>
                      <a:rPr lang="en-US" altLang="zh-CN" sz="1600" b="1" i="1" smtClean="0">
                        <a:solidFill>
                          <a:schemeClr val="tx1"/>
                        </a:solidFill>
                        <a:latin typeface="Cambria Math"/>
                      </a:rPr>
                      <m:t>𝒏</m:t>
                    </m:r>
                    <m:r>
                      <a:rPr lang="en-US" altLang="zh-CN" sz="1600" b="1" i="1" smtClean="0">
                        <a:solidFill>
                          <a:schemeClr val="tx1"/>
                        </a:solidFill>
                        <a:latin typeface="Cambria Math"/>
                      </a:rPr>
                      <m:t>)</m:t>
                    </m:r>
                  </m:oMath>
                </a14:m>
                <a:r>
                  <a:rPr lang="zh-CN" altLang="zh-CN" sz="1600" b="1" dirty="0">
                    <a:solidFill>
                      <a:schemeClr val="tx1"/>
                    </a:solidFill>
                    <a:latin typeface="+mn-ea"/>
                  </a:rPr>
                  <a:t>的</a:t>
                </a:r>
                <a:r>
                  <a:rPr lang="zh-CN" altLang="en-US" sz="1600" b="1" dirty="0">
                    <a:solidFill>
                      <a:schemeClr val="tx1"/>
                    </a:solidFill>
                    <a:latin typeface="+mn-ea"/>
                  </a:rPr>
                  <a:t>确定图灵机</a:t>
                </a:r>
                <a:r>
                  <a:rPr lang="en-US" altLang="zh-CN" sz="1600" b="1" dirty="0">
                    <a:solidFill>
                      <a:schemeClr val="tx1"/>
                    </a:solidFill>
                    <a:latin typeface="+mn-ea"/>
                  </a:rPr>
                  <a:t>(DTM).</a:t>
                </a:r>
                <a:br>
                  <a:rPr lang="en-US" altLang="zh-CN" sz="1600" b="1" dirty="0">
                    <a:solidFill>
                      <a:schemeClr val="tx1"/>
                    </a:solidFill>
                    <a:latin typeface="+mn-ea"/>
                  </a:rPr>
                </a:br>
                <a:endParaRPr kumimoji="1" lang="en-US" altLang="zh-CN" sz="1600" b="1" dirty="0">
                  <a:solidFill>
                    <a:schemeClr val="tx1"/>
                  </a:solidFill>
                  <a:latin typeface="+mn-ea"/>
                </a:endParaRPr>
              </a:p>
            </p:txBody>
          </p:sp>
        </mc:Choice>
        <mc:Fallback xmlns="">
          <p:sp>
            <p:nvSpPr>
              <p:cNvPr id="10" name="Rectangle 9"/>
              <p:cNvSpPr>
                <a:spLocks noRot="1" noChangeAspect="1" noMove="1" noResize="1" noEditPoints="1" noAdjustHandles="1" noChangeArrowheads="1" noChangeShapeType="1" noTextEdit="1"/>
              </p:cNvSpPr>
              <p:nvPr/>
            </p:nvSpPr>
            <p:spPr bwMode="auto">
              <a:xfrm>
                <a:off x="136054" y="4035344"/>
                <a:ext cx="8838422" cy="944105"/>
              </a:xfrm>
              <a:prstGeom prst="rect">
                <a:avLst/>
              </a:prstGeom>
              <a:blipFill rotWithShape="1">
                <a:blip r:embed="rId5"/>
                <a:stretch>
                  <a:fillRect l="-3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80959760"/>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8" name="Rectangle 3"/>
          <p:cNvSpPr txBox="1">
            <a:spLocks noChangeArrowheads="1"/>
          </p:cNvSpPr>
          <p:nvPr/>
        </p:nvSpPr>
        <p:spPr bwMode="auto">
          <a:xfrm>
            <a:off x="323850" y="981075"/>
            <a:ext cx="8640763" cy="568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Font typeface="Wingdings" pitchFamily="2" charset="2"/>
              <a:buChar char="q"/>
              <a:defRPr sz="2400" b="1">
                <a:solidFill>
                  <a:schemeClr val="tx1"/>
                </a:solidFill>
                <a:latin typeface="+mn-lt"/>
                <a:ea typeface="+mn-ea"/>
                <a:cs typeface="+mn-cs"/>
              </a:defRPr>
            </a:lvl1pPr>
            <a:lvl2pPr marL="742950" indent="-285750" algn="l" rtl="0" fontAlgn="base">
              <a:spcBef>
                <a:spcPct val="20000"/>
              </a:spcBef>
              <a:spcAft>
                <a:spcPct val="0"/>
              </a:spcAft>
              <a:buClr>
                <a:schemeClr val="hlink"/>
              </a:buClr>
              <a:buFont typeface="Wingdings" pitchFamily="2" charset="2"/>
              <a:buChar char="Ø"/>
              <a:defRPr sz="2000" b="1">
                <a:solidFill>
                  <a:schemeClr val="tx1"/>
                </a:solidFill>
                <a:latin typeface="+mn-lt"/>
                <a:ea typeface="+mn-ea"/>
              </a:defRPr>
            </a:lvl2pPr>
            <a:lvl3pPr marL="1143000" indent="-228600" algn="l" rtl="0" fontAlgn="base">
              <a:spcBef>
                <a:spcPct val="20000"/>
              </a:spcBef>
              <a:spcAft>
                <a:spcPct val="0"/>
              </a:spcAft>
              <a:buChar char="•"/>
              <a:defRPr sz="2400" b="1">
                <a:solidFill>
                  <a:schemeClr val="tx1"/>
                </a:solidFill>
                <a:latin typeface="+mn-lt"/>
                <a:ea typeface="+mn-ea"/>
              </a:defRPr>
            </a:lvl3pPr>
            <a:lvl4pPr marL="1600200" indent="-228600" algn="l" rtl="0" fontAlgn="base">
              <a:spcBef>
                <a:spcPct val="20000"/>
              </a:spcBef>
              <a:spcAft>
                <a:spcPct val="0"/>
              </a:spcAft>
              <a:buChar char="–"/>
              <a:defRPr sz="2400" b="1">
                <a:solidFill>
                  <a:schemeClr val="tx1"/>
                </a:solidFill>
                <a:latin typeface="+mn-lt"/>
                <a:ea typeface="+mn-ea"/>
              </a:defRPr>
            </a:lvl4pPr>
            <a:lvl5pPr marL="2057400" indent="-228600" algn="l" rtl="0" fontAlgn="base">
              <a:spcBef>
                <a:spcPct val="20000"/>
              </a:spcBef>
              <a:spcAft>
                <a:spcPct val="0"/>
              </a:spcAft>
              <a:buChar char="»"/>
              <a:defRPr sz="2400" b="1">
                <a:solidFill>
                  <a:schemeClr val="tx1"/>
                </a:solidFill>
                <a:latin typeface="+mn-lt"/>
                <a:ea typeface="+mn-ea"/>
              </a:defRPr>
            </a:lvl5pPr>
            <a:lvl6pPr marL="2514600" indent="-228600" algn="l" rtl="0" fontAlgn="base">
              <a:spcBef>
                <a:spcPct val="20000"/>
              </a:spcBef>
              <a:spcAft>
                <a:spcPct val="0"/>
              </a:spcAft>
              <a:buChar char="»"/>
              <a:defRPr sz="2400" b="1">
                <a:solidFill>
                  <a:schemeClr val="tx1"/>
                </a:solidFill>
                <a:latin typeface="+mn-lt"/>
                <a:ea typeface="+mn-ea"/>
              </a:defRPr>
            </a:lvl6pPr>
            <a:lvl7pPr marL="2971800" indent="-228600" algn="l" rtl="0" fontAlgn="base">
              <a:spcBef>
                <a:spcPct val="20000"/>
              </a:spcBef>
              <a:spcAft>
                <a:spcPct val="0"/>
              </a:spcAft>
              <a:buChar char="»"/>
              <a:defRPr sz="2400" b="1">
                <a:solidFill>
                  <a:schemeClr val="tx1"/>
                </a:solidFill>
                <a:latin typeface="+mn-lt"/>
                <a:ea typeface="+mn-ea"/>
              </a:defRPr>
            </a:lvl7pPr>
            <a:lvl8pPr marL="3429000" indent="-228600" algn="l" rtl="0" fontAlgn="base">
              <a:spcBef>
                <a:spcPct val="20000"/>
              </a:spcBef>
              <a:spcAft>
                <a:spcPct val="0"/>
              </a:spcAft>
              <a:buChar char="»"/>
              <a:defRPr sz="2400" b="1">
                <a:solidFill>
                  <a:schemeClr val="tx1"/>
                </a:solidFill>
                <a:latin typeface="+mn-lt"/>
                <a:ea typeface="+mn-ea"/>
              </a:defRPr>
            </a:lvl8pPr>
            <a:lvl9pPr marL="3886200" indent="-228600" algn="l" rtl="0" fontAlgn="base">
              <a:spcBef>
                <a:spcPct val="20000"/>
              </a:spcBef>
              <a:spcAft>
                <a:spcPct val="0"/>
              </a:spcAft>
              <a:buChar char="»"/>
              <a:defRPr sz="2400" b="1">
                <a:solidFill>
                  <a:schemeClr val="tx1"/>
                </a:solidFill>
                <a:latin typeface="+mn-lt"/>
                <a:ea typeface="+mn-ea"/>
              </a:defRPr>
            </a:lvl9pPr>
          </a:lstStyle>
          <a:p>
            <a:pPr marL="342900" marR="0" lvl="0" indent="-342900" algn="l" defTabSz="914400" rtl="0" eaLnBrk="1" fontAlgn="base" latinLnBrk="0" hangingPunct="1">
              <a:lnSpc>
                <a:spcPct val="115000"/>
              </a:lnSpc>
              <a:spcBef>
                <a:spcPct val="15000"/>
              </a:spcBef>
              <a:spcAft>
                <a:spcPct val="0"/>
              </a:spcAft>
              <a:buClr>
                <a:srgbClr val="0000FF"/>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a:ea typeface="宋体"/>
              </a:rPr>
              <a:t>E</a:t>
            </a:r>
            <a:r>
              <a:rPr kumimoji="0" lang="zh-CN" altLang="en-US" sz="1600" b="1" i="0" u="none" strike="noStrike" kern="0" cap="none" spc="0" normalizeH="0" baseline="0" noProof="0" dirty="0">
                <a:ln>
                  <a:noFill/>
                </a:ln>
                <a:solidFill>
                  <a:srgbClr val="000000"/>
                </a:solidFill>
                <a:effectLst/>
                <a:uLnTx/>
                <a:uFillTx/>
                <a:latin typeface="Times New Roman"/>
                <a:ea typeface="宋体"/>
              </a:rPr>
              <a:t>＝“对输入 </a:t>
            </a:r>
            <a:r>
              <a:rPr kumimoji="0" lang="en-US" altLang="zh-CN" sz="1600" b="1" i="0" u="none" strike="noStrike" kern="0" cap="none" spc="0" normalizeH="0" baseline="0" noProof="0" dirty="0">
                <a:ln>
                  <a:noFill/>
                </a:ln>
                <a:solidFill>
                  <a:srgbClr val="000000"/>
                </a:solidFill>
                <a:effectLst/>
                <a:uLnTx/>
                <a:uFillTx/>
                <a:latin typeface="Times New Roman"/>
                <a:ea typeface="宋体"/>
              </a:rPr>
              <a:t>&lt;R</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a:t>
            </a:r>
            <a:r>
              <a:rPr kumimoji="0" lang="en-US" altLang="zh-CN" sz="1600" b="1" i="0" u="none" strike="noStrike" kern="0" cap="none" spc="0" normalizeH="0" baseline="0" noProof="0" dirty="0">
                <a:ln>
                  <a:noFill/>
                </a:ln>
                <a:solidFill>
                  <a:srgbClr val="000000"/>
                </a:solidFill>
                <a:effectLst/>
                <a:uLnTx/>
                <a:uFillTx/>
                <a:latin typeface="Times New Roman"/>
                <a:ea typeface="宋体"/>
              </a:rPr>
              <a:t>, R </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a:t>
            </a:r>
            <a:r>
              <a:rPr kumimoji="0" lang="en-US" altLang="zh-CN" sz="1600" b="1" i="0" u="none" strike="noStrike" kern="0" cap="none" spc="0" normalizeH="0" baseline="0" noProof="0" dirty="0">
                <a:ln>
                  <a:noFill/>
                </a:ln>
                <a:solidFill>
                  <a:srgbClr val="000000"/>
                </a:solidFill>
                <a:effectLst/>
                <a:uLnTx/>
                <a:uFillTx/>
                <a:latin typeface="Times New Roman"/>
                <a:ea typeface="宋体"/>
              </a:rPr>
              <a:t>&gt;</a:t>
            </a:r>
            <a:r>
              <a:rPr kumimoji="0" lang="zh-CN" altLang="en-US" sz="1600" b="1" i="0" u="none" strike="noStrike" kern="0" cap="none" spc="0" normalizeH="0" baseline="0" noProof="0" dirty="0">
                <a:ln>
                  <a:noFill/>
                </a:ln>
                <a:solidFill>
                  <a:srgbClr val="000000"/>
                </a:solidFill>
                <a:effectLst/>
                <a:uLnTx/>
                <a:uFillTx/>
                <a:latin typeface="Times New Roman"/>
                <a:ea typeface="宋体"/>
              </a:rPr>
              <a:t>，其中 </a:t>
            </a:r>
            <a:r>
              <a:rPr kumimoji="0" lang="en-US" altLang="zh-CN" sz="1600" b="1" i="0" u="none" strike="noStrike" kern="0" cap="none" spc="0" normalizeH="0" baseline="0" noProof="0" dirty="0">
                <a:ln>
                  <a:noFill/>
                </a:ln>
                <a:solidFill>
                  <a:srgbClr val="000000"/>
                </a:solidFill>
                <a:effectLst/>
                <a:uLnTx/>
                <a:uFillTx/>
                <a:latin typeface="Times New Roman"/>
                <a:ea typeface="宋体"/>
              </a:rPr>
              <a:t>R</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R </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是带指数的正则表达式；</a:t>
            </a:r>
          </a:p>
          <a:p>
            <a:pPr marL="762000" marR="0" lvl="1" indent="-304800" algn="l" defTabSz="914400" rtl="0" eaLnBrk="1" fontAlgn="base" latinLnBrk="0" hangingPunct="1">
              <a:lnSpc>
                <a:spcPct val="115000"/>
              </a:lnSpc>
              <a:spcBef>
                <a:spcPct val="15000"/>
              </a:spcBef>
              <a:spcAft>
                <a:spcPct val="0"/>
              </a:spcAft>
              <a:buClr>
                <a:srgbClr val="009999"/>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把 </a:t>
            </a:r>
            <a:r>
              <a:rPr kumimoji="0" lang="en-US" altLang="zh-CN" sz="1600" b="1" i="0" u="none" strike="noStrike" kern="0" cap="none" spc="0" normalizeH="0" baseline="0" noProof="0" dirty="0" err="1">
                <a:ln>
                  <a:noFill/>
                </a:ln>
                <a:solidFill>
                  <a:srgbClr val="000000"/>
                </a:solidFill>
                <a:effectLst/>
                <a:uLnTx/>
                <a:uFillTx/>
                <a:latin typeface="Times New Roman"/>
                <a:ea typeface="宋体"/>
              </a:rPr>
              <a:t>R</a:t>
            </a:r>
            <a:r>
              <a:rPr kumimoji="0" lang="en-US" altLang="zh-CN" sz="1600" b="1" i="0" u="none" strike="noStrike" kern="0" cap="none" spc="0" normalizeH="0" baseline="-25000" noProof="0" dirty="0" err="1">
                <a:ln>
                  <a:noFill/>
                </a:ln>
                <a:solidFill>
                  <a:srgbClr val="000000"/>
                </a:solidFill>
                <a:effectLst/>
                <a:uLnTx/>
                <a:uFillTx/>
                <a:latin typeface="Times New Roman"/>
                <a:ea typeface="宋体"/>
              </a:rPr>
              <a:t>l</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R</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2 </a:t>
            </a:r>
            <a:r>
              <a:rPr kumimoji="0" lang="zh-CN" altLang="en-US" sz="1600" b="1" i="0" u="none" strike="noStrike" kern="0" cap="none" spc="0" normalizeH="0" baseline="0" noProof="0" dirty="0">
                <a:ln>
                  <a:noFill/>
                </a:ln>
                <a:solidFill>
                  <a:srgbClr val="000000"/>
                </a:solidFill>
                <a:effectLst/>
                <a:uLnTx/>
                <a:uFillTx/>
                <a:latin typeface="Times New Roman"/>
                <a:ea typeface="宋体"/>
              </a:rPr>
              <a:t>转化为等价的正则表达式 </a:t>
            </a:r>
            <a:r>
              <a:rPr kumimoji="0" lang="en-US" altLang="zh-CN" sz="1600" b="1" i="0" u="none" strike="noStrike" kern="0" cap="none" spc="0" normalizeH="0" baseline="0" noProof="0" dirty="0" err="1">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err="1">
                <a:ln>
                  <a:noFill/>
                </a:ln>
                <a:solidFill>
                  <a:srgbClr val="000000"/>
                </a:solidFill>
                <a:effectLst/>
                <a:uLnTx/>
                <a:uFillTx/>
                <a:latin typeface="Times New Roman"/>
                <a:ea typeface="宋体"/>
              </a:rPr>
              <a:t>l</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2</a:t>
            </a:r>
            <a:r>
              <a:rPr kumimoji="0" lang="zh-CN" altLang="en-US" sz="1600" b="1" i="0" u="none" strike="noStrike" kern="0" cap="none" spc="0" normalizeH="0" baseline="0" noProof="0" dirty="0">
                <a:ln>
                  <a:noFill/>
                </a:ln>
                <a:solidFill>
                  <a:srgbClr val="000000"/>
                </a:solidFill>
                <a:effectLst/>
                <a:uLnTx/>
                <a:uFillTx/>
                <a:latin typeface="Times New Roman"/>
                <a:ea typeface="宋体"/>
              </a:rPr>
              <a:t>，其中 </a:t>
            </a:r>
            <a:r>
              <a:rPr kumimoji="0" lang="en-US" altLang="zh-CN" sz="1600" b="1" i="0" u="none" strike="noStrike" kern="0" cap="none" spc="0" normalizeH="0" baseline="0" noProof="0" dirty="0" err="1">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err="1">
                <a:ln>
                  <a:noFill/>
                </a:ln>
                <a:solidFill>
                  <a:srgbClr val="000000"/>
                </a:solidFill>
                <a:effectLst/>
                <a:uLnTx/>
                <a:uFillTx/>
                <a:latin typeface="Times New Roman"/>
                <a:ea typeface="宋体"/>
              </a:rPr>
              <a:t>l</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利用重复代替指数。</a:t>
            </a:r>
          </a:p>
          <a:p>
            <a:pPr marL="762000" marR="0" lvl="1" indent="-304800" algn="l" defTabSz="914400" rtl="0" eaLnBrk="1" fontAlgn="base" latinLnBrk="0" hangingPunct="1">
              <a:lnSpc>
                <a:spcPct val="115000"/>
              </a:lnSpc>
              <a:spcBef>
                <a:spcPct val="15000"/>
              </a:spcBef>
              <a:spcAft>
                <a:spcPct val="0"/>
              </a:spcAft>
              <a:buClr>
                <a:srgbClr val="009999"/>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利用引理 </a:t>
            </a:r>
            <a:r>
              <a:rPr kumimoji="0" lang="en-US" altLang="zh-CN" sz="1600" b="1" i="0" u="none" strike="noStrike" kern="0" cap="none" spc="0" normalizeH="0" baseline="0" noProof="0" dirty="0">
                <a:ln>
                  <a:noFill/>
                </a:ln>
                <a:solidFill>
                  <a:srgbClr val="000000"/>
                </a:solidFill>
                <a:effectLst/>
                <a:uLnTx/>
                <a:uFillTx/>
                <a:latin typeface="Times New Roman"/>
                <a:ea typeface="宋体"/>
              </a:rPr>
              <a:t>2.29 (</a:t>
            </a:r>
            <a:r>
              <a:rPr kumimoji="0" lang="zh-CN" altLang="en-US" sz="1600" b="1" i="0" u="none" strike="noStrike" kern="0" cap="none" spc="0" normalizeH="0" baseline="0" noProof="0" dirty="0">
                <a:ln>
                  <a:noFill/>
                </a:ln>
                <a:solidFill>
                  <a:srgbClr val="000000"/>
                </a:solidFill>
                <a:effectLst/>
                <a:uLnTx/>
                <a:uFillTx/>
                <a:latin typeface="Times New Roman"/>
                <a:ea typeface="宋体"/>
              </a:rPr>
              <a:t>如果一个语言可以用正则表达式描述，那么它是正则的</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的证明中给出的转化过程，把 </a:t>
            </a:r>
            <a:r>
              <a:rPr kumimoji="0" lang="en-US" altLang="zh-CN" sz="1600" b="1" i="0" u="none" strike="noStrike" kern="0" cap="none" spc="0" normalizeH="0" baseline="0" noProof="0" dirty="0">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转化为等价的 </a:t>
            </a:r>
            <a:r>
              <a:rPr kumimoji="0" lang="en-US" altLang="zh-CN" sz="1600" b="1" i="0" u="none" strike="noStrike" kern="0" cap="none" spc="0" normalizeH="0" baseline="0" noProof="0" dirty="0">
                <a:ln>
                  <a:noFill/>
                </a:ln>
                <a:solidFill>
                  <a:srgbClr val="000000"/>
                </a:solidFill>
                <a:effectLst/>
                <a:uLnTx/>
                <a:uFillTx/>
                <a:latin typeface="Times New Roman"/>
                <a:ea typeface="宋体"/>
              </a:rPr>
              <a:t>NFA  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a:t>
            </a:r>
            <a:r>
              <a:rPr kumimoji="0" lang="zh-CN" altLang="en-US" sz="1600" b="1" i="0" u="none" strike="noStrike" kern="0" cap="none" spc="0" normalizeH="0" baseline="0" noProof="0" dirty="0">
                <a:ln>
                  <a:noFill/>
                </a:ln>
                <a:solidFill>
                  <a:srgbClr val="000000"/>
                </a:solidFill>
                <a:effectLst/>
                <a:uLnTx/>
                <a:uFillTx/>
                <a:latin typeface="Times New Roman"/>
                <a:ea typeface="宋体"/>
              </a:rPr>
              <a:t>。</a:t>
            </a:r>
          </a:p>
          <a:p>
            <a:pPr marL="762000" marR="0" lvl="1" indent="-304800" algn="l" defTabSz="914400" rtl="0" eaLnBrk="1" fontAlgn="base" latinLnBrk="0" hangingPunct="1">
              <a:lnSpc>
                <a:spcPct val="115000"/>
              </a:lnSpc>
              <a:spcBef>
                <a:spcPct val="15000"/>
              </a:spcBef>
              <a:spcAft>
                <a:spcPct val="0"/>
              </a:spcAft>
              <a:buClr>
                <a:srgbClr val="009999"/>
              </a:buClr>
              <a:buSzTx/>
              <a:buFont typeface="Wingdings" pitchFamily="2" charset="2"/>
              <a:buNone/>
              <a:tabLst/>
              <a:defRPr/>
            </a:pPr>
            <a:r>
              <a:rPr kumimoji="0" lang="en-US" altLang="zh-CN" sz="1600" b="1" i="0" u="none" strike="noStrike" kern="0" cap="none" spc="0" normalizeH="0" baseline="0" noProof="0" dirty="0">
                <a:ln>
                  <a:noFill/>
                </a:ln>
                <a:solidFill>
                  <a:srgbClr val="000000"/>
                </a:solidFill>
                <a:effectLst/>
                <a:uLnTx/>
                <a:uFillTx/>
                <a:latin typeface="Times New Roman"/>
                <a:ea typeface="宋体"/>
              </a:rPr>
              <a:t>3) </a:t>
            </a:r>
            <a:r>
              <a:rPr kumimoji="0" lang="zh-CN" altLang="en-US" sz="1600" b="1" i="0" u="none" strike="noStrike" kern="0" cap="none" spc="0" normalizeH="0" baseline="0" noProof="0" dirty="0">
                <a:ln>
                  <a:noFill/>
                </a:ln>
                <a:solidFill>
                  <a:srgbClr val="000000"/>
                </a:solidFill>
                <a:effectLst/>
                <a:uLnTx/>
                <a:uFillTx/>
                <a:latin typeface="Times New Roman"/>
                <a:ea typeface="宋体"/>
              </a:rPr>
              <a:t>利用算法 </a:t>
            </a:r>
            <a:r>
              <a:rPr kumimoji="0" lang="en-US" altLang="zh-CN" sz="1600" b="1" i="0" u="none" strike="noStrike" kern="0" cap="none" spc="0" normalizeH="0" baseline="0" noProof="0" dirty="0">
                <a:ln>
                  <a:noFill/>
                </a:ln>
                <a:solidFill>
                  <a:srgbClr val="000000"/>
                </a:solidFill>
                <a:effectLst/>
                <a:uLnTx/>
                <a:uFillTx/>
                <a:latin typeface="Times New Roman"/>
                <a:ea typeface="宋体"/>
              </a:rPr>
              <a:t>N </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的确定版来判定讨 </a:t>
            </a:r>
            <a:r>
              <a:rPr kumimoji="0" lang="en-US" altLang="zh-CN" sz="1600" b="1" i="0" u="none" strike="noStrike" kern="0" cap="none" spc="0" normalizeH="0" baseline="0" noProof="0" dirty="0" err="1">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err="1">
                <a:ln>
                  <a:noFill/>
                </a:ln>
                <a:solidFill>
                  <a:srgbClr val="000000"/>
                </a:solidFill>
                <a:effectLst/>
                <a:uLnTx/>
                <a:uFillTx/>
                <a:latin typeface="Times New Roman"/>
                <a:ea typeface="宋体"/>
              </a:rPr>
              <a:t>l</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与 </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是否等价。”</a:t>
            </a:r>
            <a:endParaRPr kumimoji="0" lang="en-US" altLang="zh-CN" sz="1600" b="1" i="0" u="none" strike="noStrike" kern="0" cap="none" spc="0" normalizeH="0" baseline="0" noProof="0" dirty="0">
              <a:ln>
                <a:noFill/>
              </a:ln>
              <a:solidFill>
                <a:srgbClr val="000000"/>
              </a:solidFill>
              <a:effectLst/>
              <a:uLnTx/>
              <a:uFillTx/>
              <a:latin typeface="Times New Roman"/>
              <a:ea typeface="宋体"/>
            </a:endParaRPr>
          </a:p>
          <a:p>
            <a:pPr marL="762000" marR="0" lvl="1" indent="-304800" algn="l" defTabSz="914400" rtl="0" eaLnBrk="1" fontAlgn="base" latinLnBrk="0" hangingPunct="1">
              <a:lnSpc>
                <a:spcPct val="115000"/>
              </a:lnSpc>
              <a:spcBef>
                <a:spcPct val="15000"/>
              </a:spcBef>
              <a:spcAft>
                <a:spcPct val="0"/>
              </a:spcAft>
              <a:buClr>
                <a:srgbClr val="009999"/>
              </a:buClr>
              <a:buSzTx/>
              <a:buFont typeface="Wingdings" pitchFamily="2" charset="2"/>
              <a:buNone/>
              <a:tabLst/>
              <a:defRPr/>
            </a:pPr>
            <a:endParaRPr kumimoji="0" lang="zh-CN" altLang="en-US" sz="1600" b="1" i="0" u="none" strike="noStrike" kern="0" cap="none" spc="0" normalizeH="0" baseline="0" noProof="0" dirty="0">
              <a:ln>
                <a:noFill/>
              </a:ln>
              <a:solidFill>
                <a:srgbClr val="000000"/>
              </a:solidFill>
              <a:effectLst/>
              <a:uLnTx/>
              <a:uFillTx/>
              <a:latin typeface="Times New Roman"/>
              <a:ea typeface="宋体"/>
            </a:endParaRPr>
          </a:p>
          <a:p>
            <a:pPr marL="342900" marR="0" lvl="0" indent="-342900" algn="l" defTabSz="914400" rtl="0" eaLnBrk="1" fontAlgn="base" latinLnBrk="0" hangingPunct="1">
              <a:lnSpc>
                <a:spcPct val="115000"/>
              </a:lnSpc>
              <a:spcBef>
                <a:spcPct val="15000"/>
              </a:spcBef>
              <a:spcAft>
                <a:spcPct val="0"/>
              </a:spcAft>
              <a:buClr>
                <a:srgbClr val="0000FF"/>
              </a:buClr>
              <a:buSzTx/>
              <a:buFont typeface="Wingdings" pitchFamily="2" charset="2"/>
              <a:buChar char="q"/>
              <a:tabLst/>
              <a:defRPr/>
            </a:pPr>
            <a:r>
              <a:rPr kumimoji="0" lang="zh-CN" altLang="en-US" sz="1600" b="1" i="0" u="none" strike="noStrike" kern="0" cap="none" spc="0" normalizeH="0" baseline="0" noProof="0" dirty="0">
                <a:ln>
                  <a:noFill/>
                </a:ln>
                <a:solidFill>
                  <a:srgbClr val="000000"/>
                </a:solidFill>
                <a:effectLst/>
                <a:uLnTx/>
                <a:uFillTx/>
                <a:latin typeface="Times New Roman"/>
                <a:ea typeface="宋体"/>
              </a:rPr>
              <a:t>显然算法 </a:t>
            </a:r>
            <a:r>
              <a:rPr kumimoji="0" lang="en-US" altLang="zh-CN" sz="1600" b="1" i="0" u="none" strike="noStrike" kern="0" cap="none" spc="0" normalizeH="0" baseline="0" noProof="0" dirty="0">
                <a:ln>
                  <a:noFill/>
                </a:ln>
                <a:solidFill>
                  <a:srgbClr val="000000"/>
                </a:solidFill>
                <a:effectLst/>
                <a:uLnTx/>
                <a:uFillTx/>
                <a:latin typeface="Times New Roman"/>
                <a:ea typeface="宋体"/>
              </a:rPr>
              <a:t>E </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是正确的。为了分析它的空间复杂性，注意到用重复代替指数可能会把表达式的长度</a:t>
            </a:r>
            <a:r>
              <a:rPr kumimoji="0" lang="zh-CN" altLang="en-US" sz="1600" b="1" i="0" u="none" strike="noStrike" kern="0" cap="none" spc="0" normalizeH="0" baseline="0" noProof="0" dirty="0">
                <a:ln>
                  <a:noFill/>
                </a:ln>
                <a:solidFill>
                  <a:srgbClr val="FF0000"/>
                </a:solidFill>
                <a:effectLst/>
                <a:uLnTx/>
                <a:uFillTx/>
                <a:latin typeface="Times New Roman"/>
                <a:ea typeface="宋体"/>
              </a:rPr>
              <a:t>增加 </a:t>
            </a:r>
            <a:r>
              <a:rPr kumimoji="0" lang="en-US" altLang="zh-CN" sz="1600" b="1" i="0" u="none" strike="noStrike" kern="0" cap="none" spc="0" normalizeH="0" baseline="0" noProof="0" dirty="0">
                <a:ln>
                  <a:noFill/>
                </a:ln>
                <a:solidFill>
                  <a:srgbClr val="FF0000"/>
                </a:solidFill>
                <a:effectLst/>
                <a:uLnTx/>
                <a:uFillTx/>
                <a:latin typeface="Times New Roman"/>
                <a:ea typeface="宋体"/>
              </a:rPr>
              <a:t>2</a:t>
            </a:r>
            <a:r>
              <a:rPr kumimoji="0" lang="en-US" altLang="zh-CN" sz="1600" b="1" i="1" u="none" strike="noStrike" kern="0" cap="none" spc="0" normalizeH="0" baseline="30000" noProof="0" dirty="0">
                <a:ln>
                  <a:noFill/>
                </a:ln>
                <a:solidFill>
                  <a:srgbClr val="FF0000"/>
                </a:solidFill>
                <a:effectLst/>
                <a:uLnTx/>
                <a:uFillTx/>
                <a:latin typeface="Times New Roman"/>
                <a:ea typeface="宋体"/>
              </a:rPr>
              <a:t>l</a:t>
            </a:r>
            <a:r>
              <a:rPr kumimoji="0" lang="en-US" altLang="zh-CN" sz="1600" b="1" i="0" u="none" strike="noStrike" kern="0" cap="none" spc="0" normalizeH="0" baseline="30000" noProof="0" dirty="0">
                <a:ln>
                  <a:noFill/>
                </a:ln>
                <a:solidFill>
                  <a:srgbClr val="FF0000"/>
                </a:solidFill>
                <a:effectLst/>
                <a:uLnTx/>
                <a:uFillTx/>
                <a:latin typeface="Times New Roman"/>
                <a:ea typeface="宋体"/>
              </a:rPr>
              <a:t> </a:t>
            </a:r>
            <a:r>
              <a:rPr kumimoji="0" lang="zh-CN" altLang="en-US" sz="1600" b="1" i="0" u="none" strike="noStrike" kern="0" cap="none" spc="0" normalizeH="0" baseline="0" noProof="0" dirty="0">
                <a:ln>
                  <a:noFill/>
                </a:ln>
                <a:solidFill>
                  <a:srgbClr val="FF0000"/>
                </a:solidFill>
                <a:effectLst/>
                <a:uLnTx/>
                <a:uFillTx/>
                <a:latin typeface="Times New Roman"/>
                <a:ea typeface="宋体"/>
              </a:rPr>
              <a:t>倍</a:t>
            </a:r>
            <a:r>
              <a:rPr kumimoji="0" lang="zh-CN" altLang="en-US" sz="1600" b="1" i="0" u="none" strike="noStrike" kern="0" cap="none" spc="0" normalizeH="0" baseline="0" noProof="0" dirty="0">
                <a:ln>
                  <a:noFill/>
                </a:ln>
                <a:solidFill>
                  <a:srgbClr val="000000"/>
                </a:solidFill>
                <a:effectLst/>
                <a:uLnTx/>
                <a:uFillTx/>
                <a:latin typeface="Times New Roman"/>
                <a:ea typeface="宋体"/>
              </a:rPr>
              <a:t>，其中</a:t>
            </a:r>
            <a:r>
              <a:rPr kumimoji="0" lang="en-US" altLang="zh-CN" sz="1600" b="1" i="0" u="none" strike="noStrike" kern="0" cap="none" spc="0" normalizeH="0" baseline="0" noProof="0" dirty="0">
                <a:ln>
                  <a:noFill/>
                </a:ln>
                <a:solidFill>
                  <a:srgbClr val="000000"/>
                </a:solidFill>
                <a:effectLst/>
                <a:uLnTx/>
                <a:uFillTx/>
                <a:latin typeface="Times New Roman"/>
                <a:ea typeface="宋体"/>
              </a:rPr>
              <a:t>l</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是指数的长度和。于是表达式</a:t>
            </a:r>
            <a:r>
              <a:rPr kumimoji="0" lang="en-US" altLang="zh-CN" sz="1600" b="1" i="0" u="none" strike="noStrike" kern="0" cap="none" spc="0" normalizeH="0" baseline="0" noProof="0" dirty="0">
                <a:ln>
                  <a:noFill/>
                </a:ln>
                <a:solidFill>
                  <a:srgbClr val="000000"/>
                </a:solidFill>
                <a:effectLst/>
                <a:uLnTx/>
                <a:uFillTx/>
                <a:latin typeface="Times New Roman"/>
                <a:ea typeface="宋体"/>
              </a:rPr>
              <a:t>B</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B </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的长度最大为 </a:t>
            </a:r>
            <a:r>
              <a:rPr kumimoji="0" lang="en-US" altLang="zh-CN" sz="1600" b="1" i="1"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2</a:t>
            </a:r>
            <a:r>
              <a:rPr kumimoji="0" lang="en-US" altLang="zh-CN" sz="1600" b="1" i="1" u="none" strike="noStrike" kern="0" cap="none" spc="0" normalizeH="0" baseline="30000" noProof="0" dirty="0">
                <a:ln>
                  <a:noFill/>
                </a:ln>
                <a:solidFill>
                  <a:srgbClr val="000000"/>
                </a:solidFill>
                <a:effectLst/>
                <a:uLnTx/>
                <a:uFillTx/>
                <a:latin typeface="Times New Roman"/>
                <a:ea typeface="宋体"/>
              </a:rPr>
              <a:t>n</a:t>
            </a:r>
            <a:r>
              <a:rPr kumimoji="0" lang="zh-CN" altLang="en-US" sz="1600" b="1" i="0" u="none" strike="noStrike" kern="0" cap="none" spc="0" normalizeH="0" baseline="0" noProof="0" dirty="0">
                <a:ln>
                  <a:noFill/>
                </a:ln>
                <a:solidFill>
                  <a:srgbClr val="000000"/>
                </a:solidFill>
                <a:effectLst/>
                <a:uLnTx/>
                <a:uFillTx/>
                <a:latin typeface="Times New Roman"/>
                <a:ea typeface="宋体"/>
              </a:rPr>
              <a:t>，其中 </a:t>
            </a:r>
            <a:r>
              <a:rPr kumimoji="0" lang="en-US" altLang="zh-CN" sz="1600" b="1" i="1" u="none" strike="noStrike" kern="0" cap="none" spc="0" normalizeH="0" baseline="0" noProof="0" dirty="0">
                <a:ln>
                  <a:noFill/>
                </a:ln>
                <a:solidFill>
                  <a:srgbClr val="000000"/>
                </a:solidFill>
                <a:effectLst/>
                <a:uLnTx/>
                <a:uFillTx/>
                <a:latin typeface="Times New Roman"/>
                <a:ea typeface="宋体"/>
              </a:rPr>
              <a:t>n </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是输入的长度。引理 </a:t>
            </a:r>
            <a:r>
              <a:rPr kumimoji="0" lang="en-US" altLang="zh-CN" sz="1600" b="1" i="0" u="none" strike="noStrike" kern="0" cap="none" spc="0" normalizeH="0" baseline="0" noProof="0" dirty="0">
                <a:ln>
                  <a:noFill/>
                </a:ln>
                <a:solidFill>
                  <a:srgbClr val="000000"/>
                </a:solidFill>
                <a:effectLst/>
                <a:uLnTx/>
                <a:uFillTx/>
                <a:latin typeface="Times New Roman"/>
                <a:ea typeface="宋体"/>
              </a:rPr>
              <a:t>2.29 </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的转化过程使长度线性增加，因此 非确定性有穷自动机</a:t>
            </a:r>
            <a:r>
              <a:rPr kumimoji="0" lang="en-US" altLang="zh-CN" sz="1600" b="1" i="0" u="none" strike="noStrike" kern="0" cap="none" spc="0" normalizeH="0" baseline="0" noProof="0" dirty="0">
                <a:ln>
                  <a:noFill/>
                </a:ln>
                <a:solidFill>
                  <a:srgbClr val="000000"/>
                </a:solidFill>
                <a:effectLst/>
                <a:uLnTx/>
                <a:uFillTx/>
                <a:latin typeface="Times New Roman"/>
                <a:ea typeface="宋体"/>
              </a:rPr>
              <a:t>NFA 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1 </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 </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2 </a:t>
            </a:r>
            <a:r>
              <a:rPr kumimoji="0" lang="zh-CN" altLang="en-US" sz="1600" b="1" i="0" u="none" strike="noStrike" kern="0" cap="none" spc="0" normalizeH="0" baseline="0" noProof="0" dirty="0">
                <a:ln>
                  <a:noFill/>
                </a:ln>
                <a:solidFill>
                  <a:srgbClr val="000000"/>
                </a:solidFill>
                <a:effectLst/>
                <a:uLnTx/>
                <a:uFillTx/>
                <a:latin typeface="Times New Roman"/>
                <a:ea typeface="宋体"/>
              </a:rPr>
              <a:t>最多有 </a:t>
            </a:r>
            <a:r>
              <a:rPr kumimoji="0" lang="en-US" altLang="zh-CN" sz="1600" b="1" i="1" u="none" strike="noStrike" kern="0" cap="none" spc="0" normalizeH="0" baseline="0" noProof="0" dirty="0">
                <a:ln>
                  <a:noFill/>
                </a:ln>
                <a:solidFill>
                  <a:srgbClr val="000000"/>
                </a:solidFill>
                <a:effectLst/>
                <a:uLnTx/>
                <a:uFillTx/>
                <a:latin typeface="Times New Roman"/>
                <a:ea typeface="宋体"/>
              </a:rPr>
              <a:t>O</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1"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2</a:t>
            </a:r>
            <a:r>
              <a:rPr kumimoji="0" lang="en-US" altLang="zh-CN" sz="1600" b="1" i="1" u="none" strike="noStrike" kern="0" cap="none" spc="0" normalizeH="0" baseline="3000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 </a:t>
            </a:r>
            <a:r>
              <a:rPr kumimoji="0" lang="zh-CN" altLang="en-US" sz="1600" b="1" i="0" u="none" strike="noStrike" kern="0" cap="none" spc="0" normalizeH="0" baseline="0" noProof="0" dirty="0">
                <a:ln>
                  <a:noFill/>
                </a:ln>
                <a:solidFill>
                  <a:srgbClr val="000000"/>
                </a:solidFill>
                <a:effectLst/>
                <a:uLnTx/>
                <a:uFillTx/>
                <a:latin typeface="Times New Roman"/>
                <a:ea typeface="宋体"/>
              </a:rPr>
              <a:t>个状态。因为输入长度是 </a:t>
            </a:r>
            <a:r>
              <a:rPr kumimoji="0" lang="en-US" altLang="zh-CN" sz="1600" b="1" i="1" u="none" strike="noStrike" kern="0" cap="none" spc="0" normalizeH="0" baseline="0" noProof="0" dirty="0">
                <a:ln>
                  <a:noFill/>
                </a:ln>
                <a:solidFill>
                  <a:srgbClr val="000000"/>
                </a:solidFill>
                <a:effectLst/>
                <a:uLnTx/>
                <a:uFillTx/>
                <a:latin typeface="Times New Roman"/>
                <a:ea typeface="宋体"/>
              </a:rPr>
              <a:t>O</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1"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2</a:t>
            </a:r>
            <a:r>
              <a:rPr kumimoji="0" lang="en-US" altLang="zh-CN" sz="1600" b="1" i="1" u="none" strike="noStrike" kern="0" cap="none" spc="0" normalizeH="0" baseline="3000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，由萨维奇定理，所以算法</a:t>
            </a:r>
            <a:r>
              <a:rPr kumimoji="0" lang="en-US" altLang="zh-CN" sz="1600" b="1" i="0" u="none" strike="noStrike" kern="0" cap="none" spc="0" normalizeH="0" baseline="0" noProof="0" dirty="0">
                <a:ln>
                  <a:noFill/>
                </a:ln>
                <a:solidFill>
                  <a:srgbClr val="000000"/>
                </a:solidFill>
                <a:effectLst/>
                <a:uLnTx/>
                <a:uFillTx/>
                <a:latin typeface="Times New Roman"/>
                <a:ea typeface="宋体"/>
              </a:rPr>
              <a:t>N</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的确定版消耗空间 </a:t>
            </a:r>
            <a:r>
              <a:rPr kumimoji="0" lang="en-US" altLang="zh-CN" sz="1600" b="1" i="1" u="none" strike="noStrike" kern="0" cap="none" spc="0" normalizeH="0" baseline="0" noProof="0" dirty="0">
                <a:ln>
                  <a:noFill/>
                </a:ln>
                <a:solidFill>
                  <a:srgbClr val="000000"/>
                </a:solidFill>
                <a:effectLst/>
                <a:uLnTx/>
                <a:uFillTx/>
                <a:latin typeface="Times New Roman"/>
                <a:ea typeface="宋体"/>
              </a:rPr>
              <a:t>O</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1"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2</a:t>
            </a:r>
            <a:r>
              <a:rPr kumimoji="0" lang="en-US" altLang="zh-CN" sz="1600" b="1" i="1" u="none" strike="noStrike" kern="0" cap="none" spc="0" normalizeH="0" baseline="3000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2</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1" u="none" strike="noStrike" kern="0" cap="none" spc="0" normalizeH="0" baseline="0" noProof="0" dirty="0">
                <a:ln>
                  <a:noFill/>
                </a:ln>
                <a:solidFill>
                  <a:srgbClr val="000000"/>
                </a:solidFill>
                <a:effectLst/>
                <a:uLnTx/>
                <a:uFillTx/>
                <a:latin typeface="Times New Roman"/>
                <a:ea typeface="宋体"/>
              </a:rPr>
              <a:t>O</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1" u="none" strike="noStrike" kern="0" cap="none" spc="0" normalizeH="0" baseline="0" noProof="0" dirty="0">
                <a:ln>
                  <a:noFill/>
                </a:ln>
                <a:solidFill>
                  <a:srgbClr val="000000"/>
                </a:solidFill>
                <a:effectLst/>
                <a:uLnTx/>
                <a:uFillTx/>
                <a:latin typeface="Times New Roman"/>
                <a:ea typeface="宋体"/>
              </a:rPr>
              <a:t>n</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2</a:t>
            </a:r>
            <a:r>
              <a:rPr kumimoji="0" lang="en-US" altLang="zh-CN" sz="1600" b="1" i="0" u="none" strike="noStrike" kern="0" cap="none" spc="0" normalizeH="0" baseline="0" noProof="0" dirty="0">
                <a:ln>
                  <a:noFill/>
                </a:ln>
                <a:solidFill>
                  <a:srgbClr val="000000"/>
                </a:solidFill>
                <a:effectLst/>
                <a:uLnTx/>
                <a:uFillTx/>
                <a:latin typeface="Times New Roman"/>
                <a:ea typeface="宋体"/>
              </a:rPr>
              <a:t>2</a:t>
            </a:r>
            <a:r>
              <a:rPr kumimoji="0" lang="en-US" altLang="zh-CN" sz="1600" b="1" i="0" u="none" strike="noStrike" kern="0" cap="none" spc="0" normalizeH="0" baseline="30000" noProof="0" dirty="0">
                <a:ln>
                  <a:noFill/>
                </a:ln>
                <a:solidFill>
                  <a:srgbClr val="000000"/>
                </a:solidFill>
                <a:effectLst/>
                <a:uLnTx/>
                <a:uFillTx/>
                <a:latin typeface="Times New Roman"/>
                <a:ea typeface="宋体"/>
              </a:rPr>
              <a:t>2</a:t>
            </a:r>
            <a:r>
              <a:rPr kumimoji="0" lang="en-US" altLang="zh-CN" sz="1600" b="1" i="1" u="none" strike="noStrike" kern="0" cap="none" spc="0" normalizeH="0" baseline="30000" noProof="0" dirty="0">
                <a:ln>
                  <a:noFill/>
                </a:ln>
                <a:solidFill>
                  <a:srgbClr val="000000"/>
                </a:solidFill>
                <a:effectLst/>
                <a:uLnTx/>
                <a:uFillTx/>
                <a:latin typeface="Times New Roman"/>
                <a:ea typeface="宋体"/>
              </a:rPr>
              <a:t>n</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a:t>
            </a:r>
            <a:endParaRPr kumimoji="0" lang="en-US" altLang="zh-CN" sz="1600" b="1" i="0" u="none" strike="noStrike" kern="0" cap="none" spc="0" normalizeH="0" baseline="0" noProof="0" dirty="0">
              <a:ln>
                <a:noFill/>
              </a:ln>
              <a:solidFill>
                <a:srgbClr val="000000"/>
              </a:solidFill>
              <a:effectLst/>
              <a:uLnTx/>
              <a:uFillTx/>
              <a:latin typeface="Times New Roman"/>
              <a:ea typeface="宋体"/>
            </a:endParaRPr>
          </a:p>
          <a:p>
            <a:pPr marL="0" marR="0" lvl="0" indent="0" algn="l" defTabSz="914400" rtl="0" eaLnBrk="1" fontAlgn="base" latinLnBrk="0" hangingPunct="1">
              <a:lnSpc>
                <a:spcPct val="115000"/>
              </a:lnSpc>
              <a:spcBef>
                <a:spcPct val="15000"/>
              </a:spcBef>
              <a:spcAft>
                <a:spcPct val="0"/>
              </a:spcAft>
              <a:buClr>
                <a:srgbClr val="0000FF"/>
              </a:buClr>
              <a:buSzTx/>
              <a:buNone/>
              <a:tabLst/>
              <a:defRPr/>
            </a:pPr>
            <a:endParaRPr kumimoji="0" lang="zh-CN" altLang="en-US" sz="1600" b="1" i="0" u="none" strike="noStrike" kern="0" cap="none" spc="0" normalizeH="0" baseline="0" noProof="0" dirty="0">
              <a:ln>
                <a:noFill/>
              </a:ln>
              <a:solidFill>
                <a:srgbClr val="000000"/>
              </a:solidFill>
              <a:effectLst/>
              <a:uLnTx/>
              <a:uFillTx/>
              <a:latin typeface="Times New Roman"/>
              <a:ea typeface="宋体"/>
            </a:endParaRPr>
          </a:p>
          <a:p>
            <a:pPr marL="342900" marR="0" lvl="0" indent="-342900" algn="l" defTabSz="914400" rtl="0" eaLnBrk="1" fontAlgn="base" latinLnBrk="0" hangingPunct="1">
              <a:lnSpc>
                <a:spcPct val="115000"/>
              </a:lnSpc>
              <a:spcBef>
                <a:spcPct val="15000"/>
              </a:spcBef>
              <a:spcAft>
                <a:spcPct val="0"/>
              </a:spcAft>
              <a:buClr>
                <a:srgbClr val="0000FF"/>
              </a:buClr>
              <a:buSzTx/>
              <a:buFont typeface="Wingdings" pitchFamily="2" charset="2"/>
              <a:buChar char="q"/>
              <a:tabLst/>
              <a:defRPr/>
            </a:pPr>
            <a:r>
              <a:rPr kumimoji="0" lang="zh-CN" altLang="en-US" sz="1600" b="1" i="0" u="none" strike="noStrike" kern="0" cap="none" spc="0" normalizeH="0" baseline="0" noProof="0" dirty="0">
                <a:ln>
                  <a:noFill/>
                </a:ln>
                <a:solidFill>
                  <a:srgbClr val="000000"/>
                </a:solidFill>
                <a:effectLst/>
                <a:uLnTx/>
                <a:uFillTx/>
                <a:latin typeface="Times New Roman"/>
                <a:ea typeface="宋体"/>
              </a:rPr>
              <a:t>于是 </a:t>
            </a:r>
            <a:r>
              <a:rPr kumimoji="0" lang="en-US" altLang="zh-CN" sz="1600" b="1" i="0" u="none" strike="noStrike" kern="0" cap="none" spc="0" normalizeH="0" baseline="0" noProof="0" dirty="0">
                <a:ln>
                  <a:noFill/>
                </a:ln>
                <a:solidFill>
                  <a:srgbClr val="000000"/>
                </a:solidFill>
                <a:effectLst/>
                <a:uLnTx/>
                <a:uFillTx/>
                <a:latin typeface="Times New Roman"/>
                <a:ea typeface="宋体"/>
              </a:rPr>
              <a:t>EQ</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 REX↑</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是指数空间可判定的。</a:t>
            </a:r>
          </a:p>
        </p:txBody>
      </p:sp>
    </p:spTree>
    <p:extLst>
      <p:ext uri="{BB962C8B-B14F-4D97-AF65-F5344CB8AC3E}">
        <p14:creationId xmlns:p14="http://schemas.microsoft.com/office/powerpoint/2010/main" val="348095976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240483" y="1315926"/>
                <a:ext cx="8820150" cy="49291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00FF"/>
                  </a:buClr>
                  <a:buFont typeface="Wingdings" pitchFamily="2" charset="2"/>
                  <a:buChar char="q"/>
                  <a:defRPr sz="2400" b="1">
                    <a:solidFill>
                      <a:schemeClr val="tx1"/>
                    </a:solidFill>
                    <a:latin typeface="+mn-lt"/>
                    <a:ea typeface="+mn-ea"/>
                    <a:cs typeface="+mn-cs"/>
                  </a:defRPr>
                </a:lvl1pPr>
                <a:lvl2pPr marL="742950" indent="-285750" algn="l" rtl="0" fontAlgn="base">
                  <a:spcBef>
                    <a:spcPct val="20000"/>
                  </a:spcBef>
                  <a:spcAft>
                    <a:spcPct val="0"/>
                  </a:spcAft>
                  <a:buClr>
                    <a:schemeClr val="hlink"/>
                  </a:buClr>
                  <a:buFont typeface="Wingdings" pitchFamily="2" charset="2"/>
                  <a:buChar char="Ø"/>
                  <a:defRPr sz="2000" b="1">
                    <a:solidFill>
                      <a:schemeClr val="tx1"/>
                    </a:solidFill>
                    <a:latin typeface="+mn-lt"/>
                    <a:ea typeface="+mn-ea"/>
                  </a:defRPr>
                </a:lvl2pPr>
                <a:lvl3pPr marL="1143000" indent="-228600" algn="l" rtl="0" fontAlgn="base">
                  <a:spcBef>
                    <a:spcPct val="20000"/>
                  </a:spcBef>
                  <a:spcAft>
                    <a:spcPct val="0"/>
                  </a:spcAft>
                  <a:buChar char="•"/>
                  <a:defRPr sz="2400" b="1">
                    <a:solidFill>
                      <a:schemeClr val="tx1"/>
                    </a:solidFill>
                    <a:latin typeface="+mn-lt"/>
                    <a:ea typeface="+mn-ea"/>
                  </a:defRPr>
                </a:lvl3pPr>
                <a:lvl4pPr marL="1600200" indent="-228600" algn="l" rtl="0" fontAlgn="base">
                  <a:spcBef>
                    <a:spcPct val="20000"/>
                  </a:spcBef>
                  <a:spcAft>
                    <a:spcPct val="0"/>
                  </a:spcAft>
                  <a:buChar char="–"/>
                  <a:defRPr sz="2400" b="1">
                    <a:solidFill>
                      <a:schemeClr val="tx1"/>
                    </a:solidFill>
                    <a:latin typeface="+mn-lt"/>
                    <a:ea typeface="+mn-ea"/>
                  </a:defRPr>
                </a:lvl4pPr>
                <a:lvl5pPr marL="2057400" indent="-228600" algn="l" rtl="0" fontAlgn="base">
                  <a:spcBef>
                    <a:spcPct val="20000"/>
                  </a:spcBef>
                  <a:spcAft>
                    <a:spcPct val="0"/>
                  </a:spcAft>
                  <a:buChar char="»"/>
                  <a:defRPr sz="2400" b="1">
                    <a:solidFill>
                      <a:schemeClr val="tx1"/>
                    </a:solidFill>
                    <a:latin typeface="+mn-lt"/>
                    <a:ea typeface="+mn-ea"/>
                  </a:defRPr>
                </a:lvl5pPr>
                <a:lvl6pPr marL="2514600" indent="-228600" algn="l" rtl="0" fontAlgn="base">
                  <a:spcBef>
                    <a:spcPct val="20000"/>
                  </a:spcBef>
                  <a:spcAft>
                    <a:spcPct val="0"/>
                  </a:spcAft>
                  <a:buChar char="»"/>
                  <a:defRPr sz="2400" b="1">
                    <a:solidFill>
                      <a:schemeClr val="tx1"/>
                    </a:solidFill>
                    <a:latin typeface="+mn-lt"/>
                    <a:ea typeface="+mn-ea"/>
                  </a:defRPr>
                </a:lvl6pPr>
                <a:lvl7pPr marL="2971800" indent="-228600" algn="l" rtl="0" fontAlgn="base">
                  <a:spcBef>
                    <a:spcPct val="20000"/>
                  </a:spcBef>
                  <a:spcAft>
                    <a:spcPct val="0"/>
                  </a:spcAft>
                  <a:buChar char="»"/>
                  <a:defRPr sz="2400" b="1">
                    <a:solidFill>
                      <a:schemeClr val="tx1"/>
                    </a:solidFill>
                    <a:latin typeface="+mn-lt"/>
                    <a:ea typeface="+mn-ea"/>
                  </a:defRPr>
                </a:lvl7pPr>
                <a:lvl8pPr marL="3429000" indent="-228600" algn="l" rtl="0" fontAlgn="base">
                  <a:spcBef>
                    <a:spcPct val="20000"/>
                  </a:spcBef>
                  <a:spcAft>
                    <a:spcPct val="0"/>
                  </a:spcAft>
                  <a:buChar char="»"/>
                  <a:defRPr sz="2400" b="1">
                    <a:solidFill>
                      <a:schemeClr val="tx1"/>
                    </a:solidFill>
                    <a:latin typeface="+mn-lt"/>
                    <a:ea typeface="+mn-ea"/>
                  </a:defRPr>
                </a:lvl8pPr>
                <a:lvl9pPr marL="3886200" indent="-228600" algn="l" rtl="0" fontAlgn="base">
                  <a:spcBef>
                    <a:spcPct val="20000"/>
                  </a:spcBef>
                  <a:spcAft>
                    <a:spcPct val="0"/>
                  </a:spcAft>
                  <a:buChar char="»"/>
                  <a:defRPr sz="2400" b="1">
                    <a:solidFill>
                      <a:schemeClr val="tx1"/>
                    </a:solidFill>
                    <a:latin typeface="+mn-lt"/>
                    <a:ea typeface="+mn-ea"/>
                  </a:defRPr>
                </a:lvl9pPr>
              </a:lstStyle>
              <a:p>
                <a:pPr lvl="0" defTabSz="914400">
                  <a:lnSpc>
                    <a:spcPct val="150000"/>
                  </a:lnSpc>
                  <a:defRPr/>
                </a:pPr>
                <a:r>
                  <a:rPr kumimoji="0" lang="zh-CN" altLang="en-US" sz="1600" b="1" i="0" u="none" strike="noStrike" kern="0" cap="none" spc="0" normalizeH="0" baseline="0" noProof="0" dirty="0">
                    <a:ln>
                      <a:noFill/>
                    </a:ln>
                    <a:solidFill>
                      <a:srgbClr val="000000"/>
                    </a:solidFill>
                    <a:effectLst/>
                    <a:uLnTx/>
                    <a:uFillTx/>
                    <a:latin typeface="Times New Roman"/>
                    <a:ea typeface="宋体"/>
                  </a:rPr>
                  <a:t>下面证明</a:t>
                </a:r>
                <a:r>
                  <a:rPr kumimoji="0" lang="en-US" altLang="zh-CN" sz="1600" b="1" i="0" u="none" strike="noStrike" kern="0" cap="none" spc="0" normalizeH="0" baseline="0" noProof="0" dirty="0">
                    <a:ln>
                      <a:noFill/>
                    </a:ln>
                    <a:solidFill>
                      <a:srgbClr val="000000"/>
                    </a:solidFill>
                    <a:effectLst/>
                    <a:uLnTx/>
                    <a:uFillTx/>
                    <a:latin typeface="Times New Roman"/>
                    <a:ea typeface="宋体"/>
                  </a:rPr>
                  <a:t>EQ</a:t>
                </a:r>
                <a:r>
                  <a:rPr kumimoji="0" lang="en-US" altLang="zh-CN" sz="1600" b="1" i="0" u="none" strike="noStrike" kern="0" cap="none" spc="0" normalizeH="0" baseline="-25000" noProof="0" dirty="0">
                    <a:ln>
                      <a:noFill/>
                    </a:ln>
                    <a:solidFill>
                      <a:srgbClr val="000000"/>
                    </a:solidFill>
                    <a:effectLst/>
                    <a:uLnTx/>
                    <a:uFillTx/>
                    <a:latin typeface="Times New Roman"/>
                    <a:ea typeface="宋体"/>
                  </a:rPr>
                  <a:t>REX</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a:t>
                </a:r>
                <a:r>
                  <a:rPr kumimoji="0" lang="en-US" altLang="zh-CN" sz="1600" b="1" i="0" u="none" strike="noStrike" kern="0" cap="none" spc="0" normalizeH="0" baseline="0" noProof="0" dirty="0">
                    <a:ln>
                      <a:noFill/>
                    </a:ln>
                    <a:solidFill>
                      <a:srgbClr val="000000"/>
                    </a:solidFill>
                    <a:effectLst/>
                    <a:uLnTx/>
                    <a:uFillTx/>
                    <a:latin typeface="Times New Roman"/>
                    <a:ea typeface="宋体"/>
                  </a:rPr>
                  <a:t>EXPSPACE</a:t>
                </a:r>
                <a:r>
                  <a:rPr kumimoji="0" lang="zh-CN" altLang="en-US" sz="1600" b="1" i="0" u="none" strike="noStrike" kern="0" cap="none" spc="0" normalizeH="0" baseline="0" noProof="0" dirty="0">
                    <a:ln>
                      <a:noFill/>
                    </a:ln>
                    <a:solidFill>
                      <a:srgbClr val="000000"/>
                    </a:solidFill>
                    <a:effectLst/>
                    <a:uLnTx/>
                    <a:uFillTx/>
                    <a:latin typeface="Times New Roman"/>
                    <a:ea typeface="宋体"/>
                  </a:rPr>
                  <a:t>难的。设</a:t>
                </a:r>
                <a:r>
                  <a:rPr kumimoji="0" lang="en-US" altLang="zh-CN" sz="1600" b="1" i="0" u="none" strike="noStrike" kern="0" cap="none" spc="0" normalizeH="0" baseline="0" noProof="0" dirty="0">
                    <a:ln>
                      <a:noFill/>
                    </a:ln>
                    <a:solidFill>
                      <a:srgbClr val="000000"/>
                    </a:solidFill>
                    <a:effectLst/>
                    <a:uLnTx/>
                    <a:uFillTx/>
                    <a:latin typeface="Times New Roman"/>
                    <a:ea typeface="宋体"/>
                  </a:rPr>
                  <a:t>TM  M</a:t>
                </a:r>
                <a:r>
                  <a:rPr kumimoji="0" lang="zh-CN" altLang="en-US" sz="1600" b="1" i="0" u="none" strike="noStrike" kern="0" cap="none" spc="0" normalizeH="0" baseline="0" noProof="0" dirty="0">
                    <a:ln>
                      <a:noFill/>
                    </a:ln>
                    <a:solidFill>
                      <a:srgbClr val="000000"/>
                    </a:solidFill>
                    <a:effectLst/>
                    <a:uLnTx/>
                    <a:uFillTx/>
                    <a:latin typeface="Times New Roman"/>
                    <a:ea typeface="宋体"/>
                  </a:rPr>
                  <a:t>在空间</a:t>
                </a:r>
                <a14:m>
                  <m:oMath xmlns:m="http://schemas.openxmlformats.org/officeDocument/2006/math">
                    <m:sSup>
                      <m:sSupPr>
                        <m:ctrlPr>
                          <a:rPr kumimoji="0" lang="en-US" altLang="zh-CN" sz="1600" b="1" i="1" u="none" strike="noStrike" kern="0" cap="none" spc="0" normalizeH="0" baseline="0" noProof="0" smtClean="0">
                            <a:ln>
                              <a:noFill/>
                            </a:ln>
                            <a:solidFill>
                              <a:srgbClr val="000000"/>
                            </a:solidFill>
                            <a:effectLst/>
                            <a:uLnTx/>
                            <a:uFillTx/>
                            <a:latin typeface="Cambria Math" panose="02040503050406030204" pitchFamily="18" charset="0"/>
                            <a:ea typeface="宋体"/>
                          </a:rPr>
                        </m:ctrlPr>
                      </m:sSupPr>
                      <m:e>
                        <m:r>
                          <a:rPr kumimoji="0" lang="en-US" altLang="zh-CN" sz="1600" b="1" i="1" u="none" strike="noStrike" kern="0" cap="none" spc="0" normalizeH="0" baseline="0" noProof="0" smtClean="0">
                            <a:ln>
                              <a:noFill/>
                            </a:ln>
                            <a:solidFill>
                              <a:srgbClr val="000000"/>
                            </a:solidFill>
                            <a:effectLst/>
                            <a:uLnTx/>
                            <a:uFillTx/>
                            <a:latin typeface="Cambria Math"/>
                            <a:ea typeface="宋体"/>
                          </a:rPr>
                          <m:t>𝟐</m:t>
                        </m:r>
                      </m:e>
                      <m:sup>
                        <m:r>
                          <a:rPr kumimoji="0" lang="en-US" altLang="zh-CN" sz="1600" b="1" i="1" u="none" strike="noStrike" kern="0" cap="none" spc="0" normalizeH="0" baseline="0" noProof="0" smtClean="0">
                            <a:ln>
                              <a:noFill/>
                            </a:ln>
                            <a:solidFill>
                              <a:srgbClr val="000000"/>
                            </a:solidFill>
                            <a:effectLst/>
                            <a:uLnTx/>
                            <a:uFillTx/>
                            <a:latin typeface="Cambria Math"/>
                            <a:ea typeface="宋体"/>
                          </a:rPr>
                          <m:t>(</m:t>
                        </m:r>
                        <m:sSup>
                          <m:sSupPr>
                            <m:ctrlPr>
                              <a:rPr kumimoji="0" lang="en-US" altLang="zh-CN" sz="1600" b="1" i="1" u="none" strike="noStrike" kern="0" cap="none" spc="0" normalizeH="0" baseline="0" noProof="0" smtClean="0">
                                <a:ln>
                                  <a:noFill/>
                                </a:ln>
                                <a:solidFill>
                                  <a:srgbClr val="000000"/>
                                </a:solidFill>
                                <a:effectLst/>
                                <a:uLnTx/>
                                <a:uFillTx/>
                                <a:latin typeface="Cambria Math" panose="02040503050406030204" pitchFamily="18" charset="0"/>
                                <a:ea typeface="宋体"/>
                              </a:rPr>
                            </m:ctrlPr>
                          </m:sSupPr>
                          <m:e>
                            <m:r>
                              <a:rPr kumimoji="0" lang="en-US" altLang="zh-CN" sz="1600" b="1" i="1" u="none" strike="noStrike" kern="0" cap="none" spc="0" normalizeH="0" baseline="0" noProof="0" smtClean="0">
                                <a:ln>
                                  <a:noFill/>
                                </a:ln>
                                <a:solidFill>
                                  <a:srgbClr val="000000"/>
                                </a:solidFill>
                                <a:effectLst/>
                                <a:uLnTx/>
                                <a:uFillTx/>
                                <a:latin typeface="Cambria Math"/>
                                <a:ea typeface="宋体"/>
                              </a:rPr>
                              <m:t>𝒏</m:t>
                            </m:r>
                          </m:e>
                          <m:sup>
                            <m:r>
                              <a:rPr kumimoji="0" lang="en-US" altLang="zh-CN" sz="1600" b="1" i="1" u="none" strike="noStrike" kern="0" cap="none" spc="0" normalizeH="0" baseline="0" noProof="0" smtClean="0">
                                <a:ln>
                                  <a:noFill/>
                                </a:ln>
                                <a:solidFill>
                                  <a:srgbClr val="000000"/>
                                </a:solidFill>
                                <a:effectLst/>
                                <a:uLnTx/>
                                <a:uFillTx/>
                                <a:latin typeface="Cambria Math"/>
                                <a:ea typeface="宋体"/>
                              </a:rPr>
                              <m:t>𝒌</m:t>
                            </m:r>
                          </m:sup>
                        </m:sSup>
                        <m:r>
                          <a:rPr kumimoji="0" lang="en-US" altLang="zh-CN" sz="1600" b="1" i="1" u="none" strike="noStrike" kern="0" cap="none" spc="0" normalizeH="0" baseline="0" noProof="0" smtClean="0">
                            <a:ln>
                              <a:noFill/>
                            </a:ln>
                            <a:solidFill>
                              <a:srgbClr val="000000"/>
                            </a:solidFill>
                            <a:effectLst/>
                            <a:uLnTx/>
                            <a:uFillTx/>
                            <a:latin typeface="Cambria Math"/>
                            <a:ea typeface="宋体"/>
                          </a:rPr>
                          <m:t>)</m:t>
                        </m:r>
                      </m:sup>
                    </m:sSup>
                  </m:oMath>
                </a14:m>
                <a:r>
                  <a:rPr kumimoji="0" lang="zh-CN" altLang="en-US" sz="1600" b="1" i="0" u="none" strike="noStrike" kern="0" cap="none" spc="0" normalizeH="0" baseline="0" noProof="0" dirty="0">
                    <a:ln>
                      <a:noFill/>
                    </a:ln>
                    <a:solidFill>
                      <a:srgbClr val="000000"/>
                    </a:solidFill>
                    <a:effectLst/>
                    <a:uLnTx/>
                    <a:uFillTx/>
                    <a:latin typeface="Times New Roman"/>
                    <a:ea typeface="宋体"/>
                  </a:rPr>
                  <a:t>内判定语言</a:t>
                </a:r>
                <a:r>
                  <a:rPr kumimoji="0" lang="en-US" altLang="zh-CN" sz="1600" b="1" i="0" u="none" strike="noStrike" kern="0" cap="none" spc="0" normalizeH="0" baseline="0" noProof="0" dirty="0">
                    <a:ln>
                      <a:noFill/>
                    </a:ln>
                    <a:solidFill>
                      <a:srgbClr val="000000"/>
                    </a:solidFill>
                    <a:effectLst/>
                    <a:uLnTx/>
                    <a:uFillTx/>
                    <a:latin typeface="Times New Roman"/>
                    <a:ea typeface="宋体"/>
                  </a:rPr>
                  <a:t>A</a:t>
                </a:r>
                <a:r>
                  <a:rPr kumimoji="0" lang="zh-CN" altLang="en-US" sz="1600" b="1" i="0" u="none" strike="noStrike" kern="0" cap="none" spc="0" normalizeH="0" baseline="0" noProof="0" dirty="0">
                    <a:ln>
                      <a:noFill/>
                    </a:ln>
                    <a:solidFill>
                      <a:srgbClr val="000000"/>
                    </a:solidFill>
                    <a:effectLst/>
                    <a:uLnTx/>
                    <a:uFillTx/>
                    <a:latin typeface="Times New Roman"/>
                    <a:ea typeface="宋体"/>
                  </a:rPr>
                  <a:t>，</a:t>
                </a:r>
                <a:r>
                  <a:rPr kumimoji="0" lang="en-US" altLang="zh-CN" sz="1600" b="1" i="0" u="none" strike="noStrike" kern="0" cap="none" spc="0" normalizeH="0" baseline="0" noProof="0" dirty="0">
                    <a:ln>
                      <a:noFill/>
                    </a:ln>
                    <a:solidFill>
                      <a:srgbClr val="000000"/>
                    </a:solidFill>
                    <a:effectLst/>
                    <a:uLnTx/>
                    <a:uFillTx/>
                    <a:latin typeface="Times New Roman"/>
                    <a:ea typeface="宋体"/>
                  </a:rPr>
                  <a:t>k</a:t>
                </a:r>
                <a:r>
                  <a:rPr kumimoji="0" lang="zh-CN" altLang="en-US" sz="1600" b="1" i="0" u="none" strike="noStrike" kern="0" cap="none" spc="0" normalizeH="0" baseline="0" noProof="0" dirty="0">
                    <a:ln>
                      <a:noFill/>
                    </a:ln>
                    <a:solidFill>
                      <a:srgbClr val="000000"/>
                    </a:solidFill>
                    <a:effectLst/>
                    <a:uLnTx/>
                    <a:uFillTx/>
                    <a:latin typeface="Times New Roman"/>
                    <a:ea typeface="宋体"/>
                  </a:rPr>
                  <a:t>是某个常数。归约把</a:t>
                </a:r>
                <a:r>
                  <a:rPr lang="zh-CN" altLang="en-US" sz="1600" kern="0" dirty="0">
                    <a:solidFill>
                      <a:srgbClr val="000000"/>
                    </a:solidFill>
                    <a:latin typeface="Times New Roman"/>
                    <a:ea typeface="宋体"/>
                  </a:rPr>
                  <a:t>输入</a:t>
                </a:r>
                <a:r>
                  <a:rPr kumimoji="0" lang="en-US" altLang="zh-CN" sz="1600" b="1" i="1" u="none" strike="noStrike" kern="0" cap="none" spc="0" normalizeH="0" baseline="0" noProof="0" dirty="0">
                    <a:ln>
                      <a:noFill/>
                    </a:ln>
                    <a:solidFill>
                      <a:srgbClr val="000000"/>
                    </a:solidFill>
                    <a:effectLst/>
                    <a:uLnTx/>
                    <a:uFillTx/>
                    <a:latin typeface="Times New Roman"/>
                    <a:ea typeface="宋体"/>
                  </a:rPr>
                  <a:t>w</a:t>
                </a:r>
                <a:r>
                  <a:rPr kumimoji="0" lang="zh-CN" altLang="en-US" sz="1600" b="1" i="0" u="none" strike="noStrike" kern="0" cap="none" spc="0" normalizeH="0" baseline="0" noProof="0" dirty="0">
                    <a:ln>
                      <a:noFill/>
                    </a:ln>
                    <a:solidFill>
                      <a:srgbClr val="000000"/>
                    </a:solidFill>
                    <a:effectLst/>
                    <a:uLnTx/>
                    <a:uFillTx/>
                    <a:latin typeface="Times New Roman"/>
                    <a:ea typeface="宋体"/>
                  </a:rPr>
                  <a:t>映射为一对正则表达式</a:t>
                </a:r>
                <a:r>
                  <a:rPr kumimoji="0" lang="en-US" altLang="zh-CN" sz="1600" b="1" i="0" u="none" strike="noStrike" kern="0" cap="none" spc="0" normalizeH="0" baseline="0" noProof="0" dirty="0">
                    <a:ln>
                      <a:noFill/>
                    </a:ln>
                    <a:solidFill>
                      <a:srgbClr val="000000"/>
                    </a:solidFill>
                    <a:effectLst/>
                    <a:uLnTx/>
                    <a:uFillTx/>
                    <a:latin typeface="Times New Roman"/>
                    <a:ea typeface="宋体"/>
                  </a:rPr>
                  <a:t>Q</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a:t>
                </a:r>
                <a:r>
                  <a:rPr kumimoji="0" lang="en-US" altLang="zh-CN" sz="1600" b="1" i="0" u="none" strike="noStrike" kern="0" cap="none" spc="0" normalizeH="0" baseline="0" noProof="0" dirty="0">
                    <a:ln>
                      <a:noFill/>
                    </a:ln>
                    <a:solidFill>
                      <a:srgbClr val="000000"/>
                    </a:solidFill>
                    <a:effectLst/>
                    <a:uLnTx/>
                    <a:uFillTx/>
                    <a:latin typeface="Times New Roman"/>
                    <a:ea typeface="宋体"/>
                  </a:rPr>
                  <a:t>R</a:t>
                </a:r>
                <a:r>
                  <a:rPr kumimoji="0" lang="zh-CN" altLang="en-US" sz="1600" b="1" i="0" u="none" strike="noStrike" kern="0" cap="none" spc="0" normalizeH="0" baseline="0" noProof="0" dirty="0">
                    <a:ln>
                      <a:noFill/>
                    </a:ln>
                    <a:solidFill>
                      <a:srgbClr val="000000"/>
                    </a:solidFill>
                    <a:effectLst/>
                    <a:uLnTx/>
                    <a:uFillTx/>
                    <a:latin typeface="Times New Roman"/>
                    <a:ea typeface="宋体"/>
                  </a:rPr>
                  <a:t>。表达式</a:t>
                </a:r>
                <a:r>
                  <a:rPr lang="en-US" altLang="zh-CN" sz="1600" kern="0" dirty="0">
                    <a:solidFill>
                      <a:srgbClr val="000000"/>
                    </a:solidFill>
                    <a:latin typeface="Times New Roman"/>
                    <a:ea typeface="宋体"/>
                  </a:rPr>
                  <a:t>Q</a:t>
                </a:r>
                <a:r>
                  <a:rPr kumimoji="0" lang="zh-CN" altLang="en-US" sz="1600" b="1" i="0" u="none" strike="noStrike" kern="0" cap="none" spc="0" normalizeH="0" baseline="0" noProof="0" dirty="0">
                    <a:ln>
                      <a:noFill/>
                    </a:ln>
                    <a:solidFill>
                      <a:srgbClr val="000000"/>
                    </a:solidFill>
                    <a:effectLst/>
                    <a:uLnTx/>
                    <a:uFillTx/>
                    <a:latin typeface="Times New Roman"/>
                    <a:ea typeface="宋体"/>
                  </a:rPr>
                  <a:t>就是△*</a:t>
                </a:r>
                <a:r>
                  <a:rPr kumimoji="0" lang="en-US" altLang="zh-CN" sz="1600" b="1" i="0" u="none" strike="noStrike" kern="0" cap="none" spc="0" normalizeH="0" baseline="0" noProof="0" dirty="0">
                    <a:ln>
                      <a:noFill/>
                    </a:ln>
                    <a:solidFill>
                      <a:srgbClr val="000000"/>
                    </a:solidFill>
                    <a:effectLst/>
                    <a:uLnTx/>
                    <a:uFillTx/>
                    <a:latin typeface="Times New Roman"/>
                    <a:ea typeface="宋体"/>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若用</a:t>
                </a:r>
                <a:r>
                  <a:rPr kumimoji="0" lang="zh-CN" altLang="en-US" sz="1600" b="1" i="0" u="none" strike="noStrike" kern="0" cap="none" spc="0" normalizeH="0" baseline="0" noProof="0" dirty="0">
                    <a:ln>
                      <a:noFill/>
                    </a:ln>
                    <a:solidFill>
                      <a:srgbClr val="000000"/>
                    </a:solidFill>
                    <a:effectLst/>
                    <a:uLnTx/>
                    <a:uFillTx/>
                    <a:latin typeface="Times New Roman"/>
                    <a:ea typeface="宋体"/>
                    <a:sym typeface="Symbol" pitchFamily="18" charset="2"/>
                  </a:rPr>
                  <a:t>（</a:t>
                </a:r>
                <a:r>
                  <a:rPr kumimoji="0" lang="en-US" altLang="zh-CN" sz="1600" b="1" i="0" u="none" strike="noStrike" kern="0" cap="none" spc="0" normalizeH="0" baseline="0" noProof="0" dirty="0">
                    <a:ln>
                      <a:noFill/>
                    </a:ln>
                    <a:solidFill>
                      <a:srgbClr val="000000"/>
                    </a:solidFill>
                    <a:effectLst/>
                    <a:uLnTx/>
                    <a:uFillTx/>
                    <a:latin typeface="Times New Roman"/>
                    <a:ea typeface="宋体"/>
                    <a:sym typeface="Symbol" pitchFamily="18" charset="2"/>
                  </a:rPr>
                  <a:t>gamma</a:t>
                </a:r>
                <a:r>
                  <a:rPr kumimoji="0" lang="zh-CN" altLang="en-US" sz="1600" b="1" i="0" u="none" strike="noStrike" kern="0" cap="none" spc="0" normalizeH="0" baseline="0" noProof="0" dirty="0">
                    <a:ln>
                      <a:noFill/>
                    </a:ln>
                    <a:solidFill>
                      <a:srgbClr val="000000"/>
                    </a:solidFill>
                    <a:effectLst/>
                    <a:uLnTx/>
                    <a:uFillTx/>
                    <a:latin typeface="Times New Roman"/>
                    <a:ea typeface="宋体"/>
                    <a:sym typeface="Symbol" pitchFamily="18" charset="2"/>
                  </a:rPr>
                  <a:t>）</a:t>
                </a:r>
                <a:r>
                  <a:rPr kumimoji="0" lang="zh-CN" altLang="en-US" sz="1600" b="1" i="0" u="none" strike="noStrike" kern="0" cap="none" spc="0" normalizeH="0" baseline="0" noProof="0" dirty="0">
                    <a:ln>
                      <a:noFill/>
                    </a:ln>
                    <a:solidFill>
                      <a:srgbClr val="000000"/>
                    </a:solidFill>
                    <a:effectLst/>
                    <a:uLnTx/>
                    <a:uFillTx/>
                    <a:latin typeface="Times New Roman"/>
                    <a:ea typeface="宋体"/>
                  </a:rPr>
                  <a:t>和</a:t>
                </a:r>
                <a14:m>
                  <m:oMath xmlns:m="http://schemas.openxmlformats.org/officeDocument/2006/math">
                    <m:acc>
                      <m:accPr>
                        <m:chr m:val="̂"/>
                        <m:ctrlPr>
                          <a:rPr kumimoji="0" lang="en-US" altLang="zh-CN" sz="1600" b="1" i="1" u="none" strike="noStrike" kern="0" cap="none" spc="0" normalizeH="0" baseline="0" noProof="0" smtClean="0">
                            <a:ln>
                              <a:noFill/>
                            </a:ln>
                            <a:solidFill>
                              <a:srgbClr val="000000"/>
                            </a:solidFill>
                            <a:effectLst/>
                            <a:uLnTx/>
                            <a:uFillTx/>
                            <a:latin typeface="Cambria Math" panose="02040503050406030204" pitchFamily="18" charset="0"/>
                            <a:ea typeface="宋体"/>
                          </a:rPr>
                        </m:ctrlPr>
                      </m:accPr>
                      <m:e>
                        <m:r>
                          <a:rPr kumimoji="0" lang="en-US" altLang="zh-CN" sz="1600" b="1" i="1" u="none" strike="noStrike" kern="0" cap="none" spc="0" normalizeH="0" baseline="0" noProof="0" smtClean="0">
                            <a:ln>
                              <a:noFill/>
                            </a:ln>
                            <a:solidFill>
                              <a:srgbClr val="000000"/>
                            </a:solidFill>
                            <a:effectLst/>
                            <a:uLnTx/>
                            <a:uFillTx/>
                            <a:latin typeface="Cambria Math"/>
                            <a:ea typeface="宋体"/>
                          </a:rPr>
                          <m:t>𝑸</m:t>
                        </m:r>
                      </m:e>
                    </m:acc>
                  </m:oMath>
                </a14:m>
                <a:r>
                  <a:rPr kumimoji="0" lang="zh-CN" altLang="en-US" sz="1600" b="1" i="0" u="none" strike="noStrike" kern="0" cap="none" spc="0" normalizeH="0" baseline="0" noProof="0" dirty="0">
                    <a:ln>
                      <a:noFill/>
                    </a:ln>
                    <a:solidFill>
                      <a:srgbClr val="000000"/>
                    </a:solidFill>
                    <a:effectLst/>
                    <a:uLnTx/>
                    <a:uFillTx/>
                    <a:latin typeface="Times New Roman"/>
                    <a:ea typeface="宋体"/>
                  </a:rPr>
                  <a:t>表示</a:t>
                </a:r>
                <a:r>
                  <a:rPr kumimoji="0" lang="en-US" altLang="zh-CN" sz="1600" b="1" i="0" u="none" strike="noStrike" kern="0" cap="none" spc="0" normalizeH="0" baseline="0" noProof="0" dirty="0">
                    <a:ln>
                      <a:noFill/>
                    </a:ln>
                    <a:solidFill>
                      <a:srgbClr val="000000"/>
                    </a:solidFill>
                    <a:effectLst/>
                    <a:uLnTx/>
                    <a:uFillTx/>
                    <a:latin typeface="Times New Roman"/>
                    <a:ea typeface="宋体"/>
                  </a:rPr>
                  <a:t>M</a:t>
                </a:r>
                <a:r>
                  <a:rPr kumimoji="0" lang="zh-CN" altLang="en-US" sz="1600" b="1" i="0" u="none" strike="noStrike" kern="0" cap="none" spc="0" normalizeH="0" baseline="0" noProof="0" dirty="0">
                    <a:ln>
                      <a:noFill/>
                    </a:ln>
                    <a:solidFill>
                      <a:srgbClr val="000000"/>
                    </a:solidFill>
                    <a:effectLst/>
                    <a:uLnTx/>
                    <a:uFillTx/>
                    <a:latin typeface="Times New Roman"/>
                    <a:ea typeface="宋体"/>
                  </a:rPr>
                  <a:t>的带字母表和状态集，则 </a:t>
                </a:r>
                <a:r>
                  <a:rPr lang="zh-CN" altLang="en-US" sz="1600" kern="0" dirty="0">
                    <a:solidFill>
                      <a:srgbClr val="FF0000"/>
                    </a:solidFill>
                    <a:latin typeface="Times New Roman"/>
                    <a:ea typeface="宋体"/>
                  </a:rPr>
                  <a:t>△ ＝</a:t>
                </a:r>
                <a:r>
                  <a:rPr kumimoji="0" lang="zh-CN" altLang="en-US" sz="1600" b="1" i="0" u="none" strike="noStrike" kern="0" cap="none" spc="0" normalizeH="0" baseline="0" noProof="0" dirty="0">
                    <a:ln>
                      <a:noFill/>
                    </a:ln>
                    <a:solidFill>
                      <a:srgbClr val="FF0000"/>
                    </a:solidFill>
                    <a:effectLst/>
                    <a:uLnTx/>
                    <a:uFillTx/>
                    <a:latin typeface="Times New Roman"/>
                    <a:ea typeface="宋体"/>
                    <a:sym typeface="Symbol" pitchFamily="18" charset="2"/>
                  </a:rPr>
                  <a:t></a:t>
                </a:r>
                <a:r>
                  <a:rPr kumimoji="0" lang="zh-CN" altLang="en-US" sz="1600" b="1" i="0" u="none" strike="noStrike" kern="0" cap="none" spc="0" normalizeH="0" baseline="0" noProof="0" dirty="0">
                    <a:ln>
                      <a:noFill/>
                    </a:ln>
                    <a:solidFill>
                      <a:srgbClr val="FF0000"/>
                    </a:solidFill>
                    <a:effectLst/>
                    <a:uLnTx/>
                    <a:uFillTx/>
                    <a:latin typeface="Times New Roman"/>
                    <a:ea typeface="宋体"/>
                  </a:rPr>
                  <a:t> </a:t>
                </a:r>
                <a:r>
                  <a:rPr kumimoji="0" lang="en-US" altLang="en-US" sz="1600" b="1" i="0" u="none" strike="noStrike" kern="0" cap="none" spc="0" normalizeH="0" baseline="0" noProof="0" dirty="0">
                    <a:ln>
                      <a:noFill/>
                    </a:ln>
                    <a:solidFill>
                      <a:srgbClr val="FF0000"/>
                    </a:solidFill>
                    <a:effectLst/>
                    <a:uLnTx/>
                    <a:uFillTx/>
                    <a:latin typeface="Times New Roman"/>
                    <a:ea typeface="宋体"/>
                  </a:rPr>
                  <a:t>∪</a:t>
                </a:r>
                <a:r>
                  <a:rPr kumimoji="0" lang="zh-CN" altLang="en-US" sz="1600" b="1" i="0" u="none" strike="noStrike" kern="0" cap="none" spc="0" normalizeH="0" baseline="0" noProof="0" dirty="0">
                    <a:ln>
                      <a:noFill/>
                    </a:ln>
                    <a:solidFill>
                      <a:srgbClr val="FF0000"/>
                    </a:solidFill>
                    <a:effectLst/>
                    <a:uLnTx/>
                    <a:uFillTx/>
                    <a:latin typeface="Times New Roman"/>
                    <a:ea typeface="宋体"/>
                  </a:rPr>
                  <a:t> </a:t>
                </a:r>
                <a14:m>
                  <m:oMath xmlns:m="http://schemas.openxmlformats.org/officeDocument/2006/math">
                    <m:acc>
                      <m:accPr>
                        <m:chr m:val="̂"/>
                        <m:ctrlPr>
                          <a:rPr lang="en-US" altLang="zh-CN" sz="1600" i="1" kern="0">
                            <a:solidFill>
                              <a:srgbClr val="FF0000"/>
                            </a:solidFill>
                            <a:latin typeface="Cambria Math" panose="02040503050406030204" pitchFamily="18" charset="0"/>
                            <a:ea typeface="宋体"/>
                          </a:rPr>
                        </m:ctrlPr>
                      </m:accPr>
                      <m:e>
                        <m:r>
                          <a:rPr lang="en-US" altLang="zh-CN" sz="1600" i="1" kern="0">
                            <a:solidFill>
                              <a:srgbClr val="FF0000"/>
                            </a:solidFill>
                            <a:latin typeface="Cambria Math"/>
                            <a:ea typeface="宋体"/>
                          </a:rPr>
                          <m:t>𝑸</m:t>
                        </m:r>
                      </m:e>
                    </m:acc>
                  </m:oMath>
                </a14:m>
                <a:r>
                  <a:rPr kumimoji="0" lang="en-US" altLang="en-US" sz="1600" b="1" i="0" u="none" strike="noStrike" kern="0" cap="none" spc="0" normalizeH="0" baseline="0" noProof="0" dirty="0">
                    <a:ln>
                      <a:noFill/>
                    </a:ln>
                    <a:solidFill>
                      <a:srgbClr val="FF0000"/>
                    </a:solidFill>
                    <a:effectLst/>
                    <a:uLnTx/>
                    <a:uFillTx/>
                    <a:latin typeface="Times New Roman"/>
                    <a:ea typeface="宋体"/>
                  </a:rPr>
                  <a:t>∪</a:t>
                </a:r>
                <a:r>
                  <a:rPr kumimoji="0" lang="en-US" altLang="zh-CN" sz="1600" b="1" i="0" u="none" strike="noStrike" kern="0" cap="none" spc="0" normalizeH="0" baseline="0" noProof="0" dirty="0">
                    <a:ln>
                      <a:noFill/>
                    </a:ln>
                    <a:solidFill>
                      <a:srgbClr val="FF0000"/>
                    </a:solidFill>
                    <a:effectLst/>
                    <a:uLnTx/>
                    <a:uFillTx/>
                    <a:latin typeface="Times New Roman"/>
                    <a:ea typeface="宋体"/>
                  </a:rPr>
                  <a:t> {#}</a:t>
                </a:r>
                <a:r>
                  <a:rPr kumimoji="0" lang="zh-CN" altLang="en-US" sz="1600" b="1" i="0" u="none" strike="noStrike" kern="0" cap="none" spc="0" normalizeH="0" baseline="0" noProof="0" dirty="0">
                    <a:ln>
                      <a:noFill/>
                    </a:ln>
                    <a:solidFill>
                      <a:srgbClr val="FF0000"/>
                    </a:solidFill>
                    <a:effectLst/>
                    <a:uLnTx/>
                    <a:uFillTx/>
                    <a:latin typeface="Times New Roman"/>
                    <a:ea typeface="宋体"/>
                  </a:rPr>
                  <a:t>是计算历史中可能出现的所有符号组成的字母表</a:t>
                </a:r>
                <a:r>
                  <a:rPr kumimoji="0" lang="zh-CN" altLang="en-US" sz="1600" b="1" i="0" u="none" strike="noStrike" kern="0" cap="none" spc="0" normalizeH="0" baseline="0" noProof="0" dirty="0">
                    <a:ln>
                      <a:noFill/>
                    </a:ln>
                    <a:solidFill>
                      <a:srgbClr val="000000"/>
                    </a:solidFill>
                    <a:effectLst/>
                    <a:uLnTx/>
                    <a:uFillTx/>
                    <a:latin typeface="Times New Roman"/>
                    <a:ea typeface="宋体"/>
                  </a:rPr>
                  <a:t>。构造表达式</a:t>
                </a:r>
                <a:r>
                  <a:rPr kumimoji="0" lang="en-US" altLang="zh-CN" sz="1600" b="1" i="0" u="none" strike="noStrike" kern="0" cap="none" spc="0" normalizeH="0" baseline="0" noProof="0" dirty="0">
                    <a:ln>
                      <a:noFill/>
                    </a:ln>
                    <a:solidFill>
                      <a:srgbClr val="000000"/>
                    </a:solidFill>
                    <a:effectLst/>
                    <a:uLnTx/>
                    <a:uFillTx/>
                    <a:latin typeface="Times New Roman"/>
                    <a:ea typeface="宋体"/>
                  </a:rPr>
                  <a:t>R</a:t>
                </a:r>
                <a:r>
                  <a:rPr kumimoji="0" lang="zh-CN" altLang="en-US" sz="1600" b="1" i="0" u="none" strike="noStrike" kern="0" cap="none" spc="0" normalizeH="0" baseline="0" noProof="0" dirty="0">
                    <a:ln>
                      <a:noFill/>
                    </a:ln>
                    <a:solidFill>
                      <a:srgbClr val="000000"/>
                    </a:solidFill>
                    <a:effectLst/>
                    <a:uLnTx/>
                    <a:uFillTx/>
                    <a:latin typeface="Times New Roman"/>
                    <a:ea typeface="宋体"/>
                  </a:rPr>
                  <a:t>，使它</a:t>
                </a:r>
                <a:r>
                  <a:rPr kumimoji="0" lang="zh-CN" altLang="en-US" sz="1600" b="1" i="0" u="none" strike="noStrike" kern="0" cap="none" spc="0" normalizeH="0" baseline="0" noProof="0" dirty="0">
                    <a:ln>
                      <a:noFill/>
                    </a:ln>
                    <a:solidFill>
                      <a:srgbClr val="FF0000"/>
                    </a:solidFill>
                    <a:effectLst/>
                    <a:uLnTx/>
                    <a:uFillTx/>
                    <a:latin typeface="Times New Roman"/>
                    <a:ea typeface="宋体"/>
                  </a:rPr>
                  <a:t>产生不代表</a:t>
                </a:r>
                <a:r>
                  <a:rPr kumimoji="0" lang="en-US" altLang="zh-CN" sz="1600" b="1" i="0" u="none" strike="noStrike" kern="0" cap="none" spc="0" normalizeH="0" baseline="0" noProof="0" dirty="0">
                    <a:ln>
                      <a:noFill/>
                    </a:ln>
                    <a:solidFill>
                      <a:srgbClr val="FF0000"/>
                    </a:solidFill>
                    <a:effectLst/>
                    <a:uLnTx/>
                    <a:uFillTx/>
                    <a:latin typeface="Times New Roman"/>
                    <a:ea typeface="宋体"/>
                  </a:rPr>
                  <a:t>M</a:t>
                </a:r>
                <a:r>
                  <a:rPr kumimoji="0" lang="zh-CN" altLang="en-US" sz="1600" b="1" i="0" u="none" strike="noStrike" kern="0" cap="none" spc="0" normalizeH="0" baseline="0" noProof="0" dirty="0">
                    <a:ln>
                      <a:noFill/>
                    </a:ln>
                    <a:solidFill>
                      <a:srgbClr val="FF0000"/>
                    </a:solidFill>
                    <a:effectLst/>
                    <a:uLnTx/>
                    <a:uFillTx/>
                    <a:latin typeface="Times New Roman"/>
                    <a:ea typeface="宋体"/>
                  </a:rPr>
                  <a:t>在</a:t>
                </a:r>
                <a:r>
                  <a:rPr kumimoji="0" lang="en-US" altLang="zh-CN" sz="1600" b="1" i="1" u="none" strike="noStrike" kern="0" cap="none" spc="0" normalizeH="0" baseline="0" noProof="0" dirty="0">
                    <a:ln>
                      <a:noFill/>
                    </a:ln>
                    <a:solidFill>
                      <a:srgbClr val="FF0000"/>
                    </a:solidFill>
                    <a:effectLst/>
                    <a:uLnTx/>
                    <a:uFillTx/>
                    <a:latin typeface="Times New Roman"/>
                    <a:ea typeface="宋体"/>
                  </a:rPr>
                  <a:t>w</a:t>
                </a:r>
                <a:r>
                  <a:rPr kumimoji="0" lang="zh-CN" altLang="en-US" sz="1600" b="1" i="0" u="none" strike="noStrike" kern="0" cap="none" spc="0" normalizeH="0" baseline="0" noProof="0" dirty="0">
                    <a:ln>
                      <a:noFill/>
                    </a:ln>
                    <a:solidFill>
                      <a:srgbClr val="FF0000"/>
                    </a:solidFill>
                    <a:effectLst/>
                    <a:uLnTx/>
                    <a:uFillTx/>
                    <a:latin typeface="Times New Roman"/>
                    <a:ea typeface="宋体"/>
                  </a:rPr>
                  <a:t>上的拒绝计算历史的所有字符串</a:t>
                </a:r>
                <a:r>
                  <a:rPr kumimoji="0" lang="zh-CN" altLang="en-US" sz="1600" b="1" i="0" u="none" strike="noStrike" kern="0" cap="none" spc="0" normalizeH="0" baseline="0" noProof="0" dirty="0">
                    <a:ln>
                      <a:noFill/>
                    </a:ln>
                    <a:solidFill>
                      <a:srgbClr val="000000"/>
                    </a:solidFill>
                    <a:effectLst/>
                    <a:uLnTx/>
                    <a:uFillTx/>
                    <a:latin typeface="Times New Roman"/>
                    <a:ea typeface="宋体"/>
                  </a:rPr>
                  <a:t>。当然，当且仅当</a:t>
                </a:r>
                <a:r>
                  <a:rPr kumimoji="0" lang="en-US" altLang="zh-CN" sz="1600" b="1" i="0" u="none" strike="noStrike" kern="0" cap="none" spc="0" normalizeH="0" baseline="0" noProof="0" dirty="0">
                    <a:ln>
                      <a:noFill/>
                    </a:ln>
                    <a:solidFill>
                      <a:srgbClr val="000000"/>
                    </a:solidFill>
                    <a:effectLst/>
                    <a:uLnTx/>
                    <a:uFillTx/>
                    <a:latin typeface="Times New Roman"/>
                    <a:ea typeface="宋体"/>
                  </a:rPr>
                  <a:t>M</a:t>
                </a:r>
                <a:r>
                  <a:rPr kumimoji="0" lang="zh-CN" altLang="en-US" sz="1600" b="1" i="0" u="none" strike="noStrike" kern="0" cap="none" spc="0" normalizeH="0" baseline="0" noProof="0" dirty="0">
                    <a:ln>
                      <a:noFill/>
                    </a:ln>
                    <a:solidFill>
                      <a:srgbClr val="000000"/>
                    </a:solidFill>
                    <a:effectLst/>
                    <a:uLnTx/>
                    <a:uFillTx/>
                    <a:latin typeface="Times New Roman"/>
                    <a:ea typeface="宋体"/>
                  </a:rPr>
                  <a:t>在</a:t>
                </a:r>
                <a:r>
                  <a:rPr kumimoji="0" lang="en-US" altLang="zh-CN" sz="1600" b="1" i="1" u="none" strike="noStrike" kern="0" cap="none" spc="0" normalizeH="0" baseline="0" noProof="0" dirty="0">
                    <a:ln>
                      <a:noFill/>
                    </a:ln>
                    <a:solidFill>
                      <a:srgbClr val="000000"/>
                    </a:solidFill>
                    <a:effectLst/>
                    <a:uLnTx/>
                    <a:uFillTx/>
                    <a:latin typeface="Times New Roman"/>
                    <a:ea typeface="宋体"/>
                  </a:rPr>
                  <a:t>w</a:t>
                </a:r>
                <a:r>
                  <a:rPr kumimoji="0" lang="zh-CN" altLang="en-US" sz="1600" b="1" i="0" u="none" strike="noStrike" kern="0" cap="none" spc="0" normalizeH="0" baseline="0" noProof="0" dirty="0">
                    <a:ln>
                      <a:noFill/>
                    </a:ln>
                    <a:solidFill>
                      <a:srgbClr val="000000"/>
                    </a:solidFill>
                    <a:effectLst/>
                    <a:uLnTx/>
                    <a:uFillTx/>
                    <a:latin typeface="Times New Roman"/>
                    <a:ea typeface="宋体"/>
                  </a:rPr>
                  <a:t>上没有拒绝计算历史时，</a:t>
                </a:r>
                <a:r>
                  <a:rPr lang="en-US" altLang="zh-CN" sz="1600" kern="0" dirty="0">
                    <a:solidFill>
                      <a:srgbClr val="000000"/>
                    </a:solidFill>
                    <a:latin typeface="Times New Roman"/>
                    <a:ea typeface="宋体"/>
                  </a:rPr>
                  <a:t>M</a:t>
                </a:r>
                <a:r>
                  <a:rPr lang="zh-CN" altLang="en-US" sz="1600" kern="0" dirty="0">
                    <a:solidFill>
                      <a:srgbClr val="000000"/>
                    </a:solidFill>
                    <a:latin typeface="Times New Roman"/>
                    <a:ea typeface="宋体"/>
                  </a:rPr>
                  <a:t>接受</a:t>
                </a:r>
                <a:r>
                  <a:rPr lang="en-US" altLang="zh-CN" sz="1600" i="1" kern="0" dirty="0">
                    <a:solidFill>
                      <a:srgbClr val="000000"/>
                    </a:solidFill>
                    <a:latin typeface="Times New Roman"/>
                    <a:ea typeface="宋体"/>
                  </a:rPr>
                  <a:t>w</a:t>
                </a:r>
                <a:r>
                  <a:rPr kumimoji="0" lang="zh-CN" altLang="en-US" sz="1600" b="1" i="0" u="none" strike="noStrike" kern="0" cap="none" spc="0" normalizeH="0" baseline="0" noProof="0" dirty="0">
                    <a:ln>
                      <a:noFill/>
                    </a:ln>
                    <a:solidFill>
                      <a:srgbClr val="000000"/>
                    </a:solidFill>
                    <a:effectLst/>
                    <a:uLnTx/>
                    <a:uFillTx/>
                    <a:latin typeface="Times New Roman"/>
                    <a:ea typeface="宋体"/>
                  </a:rPr>
                  <a:t>。</a:t>
                </a:r>
                <a:endParaRPr kumimoji="0" lang="en-US" altLang="zh-CN" sz="1600" b="1" i="0" u="none" strike="noStrike" kern="0" cap="none" spc="0" normalizeH="0" baseline="0" noProof="0" dirty="0">
                  <a:ln>
                    <a:noFill/>
                  </a:ln>
                  <a:solidFill>
                    <a:srgbClr val="000000"/>
                  </a:solidFill>
                  <a:effectLst/>
                  <a:uLnTx/>
                  <a:uFillTx/>
                  <a:latin typeface="Times New Roman"/>
                  <a:ea typeface="宋体"/>
                </a:endParaRPr>
              </a:p>
              <a:p>
                <a:pPr lvl="0" defTabSz="914400">
                  <a:lnSpc>
                    <a:spcPct val="150000"/>
                  </a:lnSpc>
                  <a:defRPr/>
                </a:pPr>
                <a:r>
                  <a:rPr lang="zh-CN" altLang="en-US" sz="1600" kern="0" dirty="0">
                    <a:solidFill>
                      <a:srgbClr val="000000"/>
                    </a:solidFill>
                    <a:latin typeface="Times New Roman"/>
                    <a:ea typeface="宋体"/>
                  </a:rPr>
                  <a:t>所以，当且仅当</a:t>
                </a:r>
                <a:r>
                  <a:rPr lang="en-US" altLang="zh-CN" sz="1600" kern="0" dirty="0">
                    <a:solidFill>
                      <a:srgbClr val="000000"/>
                    </a:solidFill>
                    <a:latin typeface="Times New Roman"/>
                    <a:ea typeface="宋体"/>
                  </a:rPr>
                  <a:t>M</a:t>
                </a:r>
                <a:r>
                  <a:rPr lang="zh-CN" altLang="en-US" sz="1600" kern="0" dirty="0">
                    <a:solidFill>
                      <a:srgbClr val="000000"/>
                    </a:solidFill>
                    <a:latin typeface="Times New Roman"/>
                    <a:ea typeface="宋体"/>
                  </a:rPr>
                  <a:t>接受</a:t>
                </a:r>
                <a:r>
                  <a:rPr lang="en-US" altLang="zh-CN" sz="1600" i="1" kern="0" dirty="0">
                    <a:solidFill>
                      <a:srgbClr val="000000"/>
                    </a:solidFill>
                    <a:latin typeface="Times New Roman"/>
                    <a:ea typeface="宋体"/>
                  </a:rPr>
                  <a:t>w</a:t>
                </a:r>
                <a:r>
                  <a:rPr lang="zh-CN" altLang="en-US" sz="1600" kern="0" dirty="0">
                    <a:solidFill>
                      <a:srgbClr val="000000"/>
                    </a:solidFill>
                    <a:latin typeface="Times New Roman"/>
                    <a:ea typeface="宋体"/>
                  </a:rPr>
                  <a:t>时</a:t>
                </a:r>
                <a:r>
                  <a:rPr kumimoji="0" lang="zh-CN" altLang="en-US" sz="1600" b="1" i="0" u="none" strike="noStrike" kern="0" cap="none" spc="0" normalizeH="0" baseline="0" noProof="0" dirty="0">
                    <a:ln>
                      <a:noFill/>
                    </a:ln>
                    <a:solidFill>
                      <a:srgbClr val="000000"/>
                    </a:solidFill>
                    <a:effectLst/>
                    <a:uLnTx/>
                    <a:uFillTx/>
                    <a:latin typeface="Times New Roman"/>
                    <a:ea typeface="宋体"/>
                  </a:rPr>
                  <a:t>这两个表达式等价。如果我们证明上述问题是指数空间难的，即得证，构造过程如下。</a:t>
                </a: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240483" y="1315926"/>
                <a:ext cx="8820150" cy="4929188"/>
              </a:xfrm>
              <a:prstGeom prst="rect">
                <a:avLst/>
              </a:prstGeom>
              <a:blipFill rotWithShape="1">
                <a:blip r:embed="rId4"/>
                <a:stretch>
                  <a:fillRect l="-2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48095976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3" name="矩形 2"/>
          <p:cNvSpPr/>
          <p:nvPr/>
        </p:nvSpPr>
        <p:spPr>
          <a:xfrm>
            <a:off x="529037" y="1401128"/>
            <a:ext cx="7999579" cy="1892249"/>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en-US" altLang="zh-CN" sz="1600" b="1" kern="0" dirty="0">
                <a:solidFill>
                  <a:srgbClr val="000000"/>
                </a:solidFill>
                <a:latin typeface="Times New Roman"/>
                <a:ea typeface="宋体"/>
              </a:rPr>
              <a:t>M</a:t>
            </a:r>
            <a:r>
              <a:rPr lang="zh-CN" altLang="en-US" sz="1600" b="1" kern="0" dirty="0">
                <a:solidFill>
                  <a:srgbClr val="000000"/>
                </a:solidFill>
                <a:latin typeface="Times New Roman"/>
                <a:ea typeface="宋体"/>
              </a:rPr>
              <a:t>在</a:t>
            </a:r>
            <a:r>
              <a:rPr lang="en-US" altLang="zh-CN" sz="1600" b="1" i="1" kern="0" dirty="0">
                <a:solidFill>
                  <a:srgbClr val="000000"/>
                </a:solidFill>
                <a:latin typeface="Times New Roman"/>
                <a:ea typeface="宋体"/>
              </a:rPr>
              <a:t>w</a:t>
            </a:r>
            <a:r>
              <a:rPr lang="zh-CN" altLang="en-US" sz="1600" b="1" kern="0" dirty="0">
                <a:solidFill>
                  <a:srgbClr val="000000"/>
                </a:solidFill>
                <a:latin typeface="Times New Roman"/>
                <a:ea typeface="宋体"/>
              </a:rPr>
              <a:t>上的一个拒绝计算历史是由符号</a:t>
            </a:r>
            <a:r>
              <a:rPr lang="en-US" altLang="zh-CN" sz="1600" b="1" kern="0" dirty="0">
                <a:solidFill>
                  <a:srgbClr val="000000"/>
                </a:solidFill>
                <a:latin typeface="Times New Roman"/>
                <a:ea typeface="宋体"/>
              </a:rPr>
              <a:t>#</a:t>
            </a:r>
            <a:r>
              <a:rPr lang="zh-CN" altLang="en-US" sz="1600" b="1" kern="0" dirty="0">
                <a:solidFill>
                  <a:srgbClr val="000000"/>
                </a:solidFill>
                <a:latin typeface="Times New Roman"/>
                <a:ea typeface="宋体"/>
              </a:rPr>
              <a:t>分隔的一系列格局。采用标准的格局编码，其中代表当前状态的符号放在当前读写头位置的左边。假定所有格局的长度为</a:t>
            </a:r>
            <a:r>
              <a:rPr lang="en-US" altLang="zh-CN" sz="1600" b="1" kern="0" dirty="0">
                <a:solidFill>
                  <a:srgbClr val="000000"/>
                </a:solidFill>
                <a:latin typeface="Times New Roman"/>
                <a:ea typeface="宋体"/>
              </a:rPr>
              <a:t>2 </a:t>
            </a:r>
            <a:r>
              <a:rPr lang="en-US" altLang="zh-CN" sz="1600" b="1" kern="0" baseline="30000" dirty="0">
                <a:solidFill>
                  <a:srgbClr val="000000"/>
                </a:solidFill>
                <a:latin typeface="Times New Roman"/>
                <a:ea typeface="宋体"/>
              </a:rPr>
              <a:t>(</a:t>
            </a:r>
            <a:r>
              <a:rPr lang="en-US" altLang="zh-CN" sz="1600" b="1" kern="0" baseline="30000" dirty="0" err="1">
                <a:solidFill>
                  <a:srgbClr val="000000"/>
                </a:solidFill>
                <a:latin typeface="Times New Roman"/>
                <a:ea typeface="宋体"/>
              </a:rPr>
              <a:t>n</a:t>
            </a:r>
            <a:r>
              <a:rPr lang="en-US" altLang="zh-CN" sz="1600" b="1" kern="0" baseline="50000" dirty="0" err="1">
                <a:solidFill>
                  <a:srgbClr val="000000"/>
                </a:solidFill>
                <a:latin typeface="Times New Roman"/>
                <a:ea typeface="宋体"/>
              </a:rPr>
              <a:t>k</a:t>
            </a:r>
            <a:r>
              <a:rPr lang="en-US" altLang="zh-CN" sz="1600" b="1" kern="0" baseline="30000" dirty="0">
                <a:solidFill>
                  <a:srgbClr val="000000"/>
                </a:solidFill>
                <a:latin typeface="Times New Roman"/>
                <a:ea typeface="宋体"/>
              </a:rPr>
              <a:t>)</a:t>
            </a:r>
            <a:r>
              <a:rPr lang="zh-CN" altLang="en-US" sz="1600" b="1" kern="0" dirty="0">
                <a:solidFill>
                  <a:srgbClr val="000000"/>
                </a:solidFill>
                <a:latin typeface="Times New Roman"/>
                <a:ea typeface="宋体"/>
              </a:rPr>
              <a:t>，如果长度不够，就用空白符填在右边。拒绝计算历史的第一个格局是</a:t>
            </a:r>
            <a:r>
              <a:rPr lang="en-US" altLang="zh-CN" sz="1600" b="1" kern="0" dirty="0">
                <a:solidFill>
                  <a:srgbClr val="000000"/>
                </a:solidFill>
                <a:latin typeface="Times New Roman"/>
                <a:ea typeface="宋体"/>
              </a:rPr>
              <a:t>M</a:t>
            </a:r>
            <a:r>
              <a:rPr lang="zh-CN" altLang="en-US" sz="1600" b="1" kern="0" dirty="0">
                <a:solidFill>
                  <a:srgbClr val="000000"/>
                </a:solidFill>
                <a:latin typeface="Times New Roman"/>
                <a:ea typeface="宋体"/>
              </a:rPr>
              <a:t>在</a:t>
            </a:r>
            <a:r>
              <a:rPr lang="en-US" altLang="zh-CN" sz="1600" b="1" i="1" kern="0" dirty="0">
                <a:solidFill>
                  <a:srgbClr val="000000"/>
                </a:solidFill>
                <a:latin typeface="Times New Roman"/>
                <a:ea typeface="宋体"/>
              </a:rPr>
              <a:t>w</a:t>
            </a:r>
            <a:r>
              <a:rPr lang="zh-CN" altLang="en-US" sz="1600" b="1" kern="0" dirty="0">
                <a:solidFill>
                  <a:srgbClr val="000000"/>
                </a:solidFill>
                <a:latin typeface="Times New Roman"/>
                <a:ea typeface="宋体"/>
              </a:rPr>
              <a:t>上的初始格局，最末格局是一个拒绝格局。每一个格局都必须根据转移函数中指定的规则从前一个格局转变而来。 </a:t>
            </a:r>
          </a:p>
        </p:txBody>
      </p:sp>
    </p:spTree>
    <p:extLst>
      <p:ext uri="{BB962C8B-B14F-4D97-AF65-F5344CB8AC3E}">
        <p14:creationId xmlns:p14="http://schemas.microsoft.com/office/powerpoint/2010/main" val="348095976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29037" y="1401128"/>
                <a:ext cx="7999579" cy="3725507"/>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一个字符串不代表拒绝计算的情况可能有几种。非正常开始</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𝑹</m:t>
                        </m:r>
                      </m:e>
                      <m:sub>
                        <m:r>
                          <m:rPr>
                            <m:sty m:val="p"/>
                          </m:rPr>
                          <a:rPr lang="en-US" altLang="zh-CN" sz="1600" b="1" i="1" kern="0">
                            <a:solidFill>
                              <a:srgbClr val="000000"/>
                            </a:solidFill>
                            <a:latin typeface="Cambria Math"/>
                            <a:ea typeface="宋体"/>
                          </a:rPr>
                          <m:t>bad</m:t>
                        </m:r>
                        <m:r>
                          <a:rPr lang="en-US" altLang="zh-CN" sz="1600" b="1" i="1" kern="0" smtClean="0">
                            <a:solidFill>
                              <a:srgbClr val="000000"/>
                            </a:solidFill>
                            <a:latin typeface="Cambria Math"/>
                            <a:ea typeface="宋体"/>
                          </a:rPr>
                          <m:t>−</m:t>
                        </m:r>
                        <m:r>
                          <a:rPr lang="en-US" altLang="zh-CN" sz="1600" b="1" i="1" kern="0" smtClean="0">
                            <a:solidFill>
                              <a:srgbClr val="000000"/>
                            </a:solidFill>
                            <a:latin typeface="Cambria Math"/>
                            <a:ea typeface="宋体"/>
                          </a:rPr>
                          <m:t>𝒔𝒕𝒂𝒓𝒕</m:t>
                        </m:r>
                      </m:sub>
                    </m:sSub>
                  </m:oMath>
                </a14:m>
                <a:r>
                  <a:rPr lang="zh-CN" altLang="en-US" sz="1600" b="1" kern="0" dirty="0">
                    <a:solidFill>
                      <a:srgbClr val="000000"/>
                    </a:solidFill>
                    <a:latin typeface="Times New Roman"/>
                    <a:ea typeface="宋体"/>
                  </a:rPr>
                  <a:t>、非正常结束</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𝑹</m:t>
                        </m:r>
                      </m:e>
                      <m:sub>
                        <m:r>
                          <a:rPr lang="en-US" altLang="zh-CN" sz="1600" b="1" i="1" kern="0" smtClean="0">
                            <a:solidFill>
                              <a:srgbClr val="000000"/>
                            </a:solidFill>
                            <a:latin typeface="Cambria Math"/>
                            <a:ea typeface="宋体"/>
                          </a:rPr>
                          <m:t>𝒃𝒂𝒅</m:t>
                        </m:r>
                        <m:r>
                          <a:rPr lang="en-US" altLang="zh-CN" sz="1600" b="1" i="1" kern="0" smtClean="0">
                            <a:solidFill>
                              <a:srgbClr val="000000"/>
                            </a:solidFill>
                            <a:latin typeface="Cambria Math"/>
                            <a:ea typeface="宋体"/>
                          </a:rPr>
                          <m:t>−</m:t>
                        </m:r>
                        <m:r>
                          <a:rPr lang="en-US" altLang="zh-CN" sz="1600" b="1" i="1" kern="0" smtClean="0">
                            <a:solidFill>
                              <a:srgbClr val="000000"/>
                            </a:solidFill>
                            <a:latin typeface="Cambria Math"/>
                            <a:ea typeface="宋体"/>
                          </a:rPr>
                          <m:t>𝒓𝒆𝒋𝒆𝒄𝒕</m:t>
                        </m:r>
                      </m:sub>
                    </m:sSub>
                  </m:oMath>
                </a14:m>
                <a:r>
                  <a:rPr lang="zh-CN" altLang="en-US" sz="1600" b="1" kern="0" dirty="0">
                    <a:solidFill>
                      <a:srgbClr val="000000"/>
                    </a:solidFill>
                    <a:latin typeface="Times New Roman"/>
                    <a:ea typeface="宋体"/>
                  </a:rPr>
                  <a:t>、中间某处不正确</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𝑹</m:t>
                        </m:r>
                      </m:e>
                      <m:sub>
                        <m:r>
                          <a:rPr lang="en-US" altLang="zh-CN" sz="1600" b="1" i="1" kern="0" smtClean="0">
                            <a:solidFill>
                              <a:srgbClr val="000000"/>
                            </a:solidFill>
                            <a:latin typeface="Cambria Math"/>
                            <a:ea typeface="宋体"/>
                          </a:rPr>
                          <m:t>𝒃𝒂𝒅</m:t>
                        </m:r>
                        <m:r>
                          <a:rPr lang="en-US" altLang="zh-CN" sz="1600" b="1" i="1" kern="0" smtClean="0">
                            <a:solidFill>
                              <a:srgbClr val="000000"/>
                            </a:solidFill>
                            <a:latin typeface="Cambria Math"/>
                            <a:ea typeface="宋体"/>
                          </a:rPr>
                          <m:t>−</m:t>
                        </m:r>
                        <m:r>
                          <a:rPr lang="en-US" altLang="zh-CN" sz="1600" b="1" i="1" kern="0" smtClean="0">
                            <a:solidFill>
                              <a:srgbClr val="000000"/>
                            </a:solidFill>
                            <a:latin typeface="Cambria Math"/>
                            <a:ea typeface="宋体"/>
                          </a:rPr>
                          <m:t>𝒘𝒊𝒏𝒅𝒐𝒘</m:t>
                        </m:r>
                      </m:sub>
                    </m:sSub>
                  </m:oMath>
                </a14:m>
                <a:r>
                  <a:rPr lang="en-US" altLang="zh-CN" sz="1600" b="1" kern="0" dirty="0">
                    <a:solidFill>
                      <a:srgbClr val="000000"/>
                    </a:solidFill>
                    <a:latin typeface="Times New Roman"/>
                    <a:ea typeface="宋体"/>
                  </a:rPr>
                  <a:t>,</a:t>
                </a: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表达式</a:t>
                </a:r>
                <a:r>
                  <a:rPr lang="en-US" altLang="zh-CN" sz="1600" b="1" kern="0" dirty="0">
                    <a:solidFill>
                      <a:srgbClr val="000000"/>
                    </a:solidFill>
                    <a:latin typeface="Times New Roman"/>
                    <a:ea typeface="宋体"/>
                  </a:rPr>
                  <a:t>R=</a:t>
                </a:r>
                <a:r>
                  <a:rPr lang="en-US" altLang="zh-CN" sz="1600" b="1" kern="0" dirty="0">
                    <a:solidFill>
                      <a:srgbClr val="000000"/>
                    </a:solidFill>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m:rPr>
                            <m:sty m:val="p"/>
                          </m:rPr>
                          <a:rPr lang="en-US" altLang="zh-CN" sz="1600" b="1" i="1" kern="0">
                            <a:solidFill>
                              <a:srgbClr val="000000"/>
                            </a:solidFill>
                            <a:latin typeface="Cambria Math"/>
                            <a:ea typeface="宋体"/>
                          </a:rPr>
                          <m:t>bad</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𝒔𝒕𝒂𝒓𝒕</m:t>
                        </m:r>
                      </m:sub>
                    </m:sSub>
                  </m:oMath>
                </a14:m>
                <a:r>
                  <a:rPr lang="en-US" altLang="zh-CN" sz="1600" b="1" kern="0" dirty="0">
                    <a:solidFill>
                      <a:srgbClr val="000000"/>
                    </a:solidFill>
                    <a:ea typeface="宋体"/>
                  </a:rPr>
                  <a:t> </a:t>
                </a:r>
                <a:r>
                  <a:rPr lang="en-US" altLang="en-US" sz="1600" b="1" kern="0" dirty="0">
                    <a:latin typeface="Times New Roman"/>
                    <a:ea typeface="宋体"/>
                  </a:rPr>
                  <a:t>∪</a:t>
                </a:r>
                <a:r>
                  <a:rPr lang="en-US" altLang="en-US" sz="1600" b="1" kern="0" dirty="0">
                    <a:solidFill>
                      <a:srgbClr val="FF0000"/>
                    </a:solidFill>
                    <a:latin typeface="Times New Roman"/>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𝒓𝒆𝒋𝒆𝒄𝒕</m:t>
                        </m:r>
                      </m:sub>
                    </m:sSub>
                    <m:sSub>
                      <m:sSubPr>
                        <m:ctrlPr>
                          <a:rPr lang="en-US" altLang="zh-CN" sz="1600" b="1" i="1" kern="0">
                            <a:solidFill>
                              <a:srgbClr val="000000"/>
                            </a:solidFill>
                            <a:latin typeface="Cambria Math" panose="02040503050406030204" pitchFamily="18" charset="0"/>
                            <a:ea typeface="宋体"/>
                          </a:rPr>
                        </m:ctrlPr>
                      </m:sSubPr>
                      <m:e>
                        <m:r>
                          <m:rPr>
                            <m:nor/>
                          </m:rPr>
                          <a:rPr lang="en-US" altLang="en-US" sz="1600" b="1" kern="0" dirty="0" smtClean="0">
                            <a:solidFill>
                              <a:schemeClr val="tx1"/>
                            </a:solidFill>
                            <a:latin typeface="Times New Roman"/>
                            <a:ea typeface="宋体"/>
                          </a:rPr>
                          <m:t>∪</m:t>
                        </m:r>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𝒘𝒊𝒏𝒅𝒐𝒘</m:t>
                        </m:r>
                      </m:sub>
                    </m:sSub>
                  </m:oMath>
                </a14:m>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我们开始对</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m:rPr>
                            <m:sty m:val="p"/>
                          </m:rPr>
                          <a:rPr lang="en-US" altLang="zh-CN" sz="1600" b="1" i="1" kern="0">
                            <a:solidFill>
                              <a:srgbClr val="000000"/>
                            </a:solidFill>
                            <a:latin typeface="Cambria Math"/>
                            <a:ea typeface="宋体"/>
                          </a:rPr>
                          <m:t>bad</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𝒔𝒕𝒂𝒓𝒕</m:t>
                        </m:r>
                      </m:sub>
                    </m:sSub>
                  </m:oMath>
                </a14:m>
                <a:r>
                  <a:rPr lang="zh-CN" altLang="en-US" sz="1600" b="1" kern="0" dirty="0">
                    <a:solidFill>
                      <a:srgbClr val="000000"/>
                    </a:solidFill>
                    <a:latin typeface="Times New Roman"/>
                    <a:ea typeface="宋体"/>
                  </a:rPr>
                  <a:t>的构造，使它产生所有不以</a:t>
                </a:r>
                <a:r>
                  <a:rPr lang="en-US" altLang="zh-CN" sz="1600" b="1" kern="0" dirty="0">
                    <a:solidFill>
                      <a:srgbClr val="000000"/>
                    </a:solidFill>
                    <a:latin typeface="Times New Roman"/>
                    <a:ea typeface="宋体"/>
                  </a:rPr>
                  <a:t>M</a:t>
                </a:r>
                <a:r>
                  <a:rPr lang="zh-CN" altLang="en-US" sz="1600" b="1" kern="0" dirty="0">
                    <a:solidFill>
                      <a:srgbClr val="000000"/>
                    </a:solidFill>
                    <a:latin typeface="Times New Roman"/>
                    <a:ea typeface="宋体"/>
                  </a:rPr>
                  <a:t>在</a:t>
                </a:r>
                <a:r>
                  <a:rPr lang="en-US" altLang="zh-CN" sz="1600" b="1" kern="0" dirty="0">
                    <a:solidFill>
                      <a:srgbClr val="000000"/>
                    </a:solidFill>
                    <a:latin typeface="Times New Roman"/>
                    <a:ea typeface="宋体"/>
                  </a:rPr>
                  <a:t>w</a:t>
                </a:r>
                <a:r>
                  <a:rPr lang="zh-CN" altLang="en-US" sz="1600" b="1" kern="0" dirty="0">
                    <a:solidFill>
                      <a:srgbClr val="000000"/>
                    </a:solidFill>
                    <a:latin typeface="Times New Roman"/>
                    <a:ea typeface="宋体"/>
                  </a:rPr>
                  <a:t>上的起始格局</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𝑪</m:t>
                        </m:r>
                      </m:e>
                      <m:sub>
                        <m:r>
                          <a:rPr lang="en-US" altLang="zh-CN" sz="1600" b="1" i="1" kern="0" smtClean="0">
                            <a:solidFill>
                              <a:srgbClr val="000000"/>
                            </a:solidFill>
                            <a:latin typeface="Cambria Math"/>
                            <a:ea typeface="宋体"/>
                          </a:rPr>
                          <m:t>𝟏</m:t>
                        </m:r>
                      </m:sub>
                    </m:sSub>
                  </m:oMath>
                </a14:m>
                <a:r>
                  <a:rPr lang="zh-CN" altLang="en-US" sz="1600" b="1" kern="0" dirty="0">
                    <a:solidFill>
                      <a:srgbClr val="000000"/>
                    </a:solidFill>
                    <a:latin typeface="Times New Roman"/>
                    <a:ea typeface="宋体"/>
                  </a:rPr>
                  <a:t>开头的字符串，格局</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𝑪</m:t>
                        </m:r>
                      </m:e>
                      <m:sub>
                        <m:r>
                          <a:rPr lang="en-US" altLang="zh-CN" sz="1600" b="1" i="1" kern="0">
                            <a:solidFill>
                              <a:srgbClr val="000000"/>
                            </a:solidFill>
                            <a:latin typeface="Cambria Math"/>
                            <a:ea typeface="宋体"/>
                          </a:rPr>
                          <m:t>𝟏</m:t>
                        </m:r>
                      </m:sub>
                    </m:sSub>
                  </m:oMath>
                </a14:m>
                <a:r>
                  <a:rPr lang="zh-CN" altLang="en-US" sz="1600" b="1" kern="0" dirty="0">
                    <a:solidFill>
                      <a:srgbClr val="000000"/>
                    </a:solidFill>
                    <a:latin typeface="Times New Roman"/>
                    <a:ea typeface="宋体"/>
                  </a:rPr>
                  <a:t>形如</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𝒒</m:t>
                        </m:r>
                      </m:e>
                      <m:sub>
                        <m:r>
                          <a:rPr lang="en-US" altLang="zh-CN" sz="1600" b="1" i="1" kern="0" smtClean="0">
                            <a:solidFill>
                              <a:srgbClr val="000000"/>
                            </a:solidFill>
                            <a:latin typeface="Cambria Math"/>
                            <a:ea typeface="宋体"/>
                          </a:rPr>
                          <m:t>𝟎</m:t>
                        </m:r>
                      </m:sub>
                    </m:sSub>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𝒘</m:t>
                        </m:r>
                      </m:e>
                      <m:sub>
                        <m:r>
                          <a:rPr lang="en-US" altLang="zh-CN" sz="1600" b="1" i="1" kern="0" smtClean="0">
                            <a:solidFill>
                              <a:srgbClr val="000000"/>
                            </a:solidFill>
                            <a:latin typeface="Cambria Math"/>
                            <a:ea typeface="宋体"/>
                          </a:rPr>
                          <m:t>𝟏</m:t>
                        </m:r>
                      </m:sub>
                    </m:sSub>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𝒘</m:t>
                        </m:r>
                      </m:e>
                      <m:sub>
                        <m:r>
                          <a:rPr lang="en-US" altLang="zh-CN" sz="1600" b="1" i="1" kern="0" smtClean="0">
                            <a:solidFill>
                              <a:srgbClr val="000000"/>
                            </a:solidFill>
                            <a:latin typeface="Cambria Math"/>
                            <a:ea typeface="宋体"/>
                          </a:rPr>
                          <m:t>𝟐</m:t>
                        </m:r>
                      </m:sub>
                    </m:sSub>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𝒘</m:t>
                        </m:r>
                      </m:e>
                      <m:sub>
                        <m:r>
                          <a:rPr lang="en-US" altLang="zh-CN" sz="1600" b="1" i="1" kern="0" smtClean="0">
                            <a:solidFill>
                              <a:srgbClr val="000000"/>
                            </a:solidFill>
                            <a:latin typeface="Cambria Math"/>
                            <a:ea typeface="宋体"/>
                          </a:rPr>
                          <m:t>𝟑</m:t>
                        </m:r>
                      </m:sub>
                    </m:sSub>
                    <m:r>
                      <a:rPr lang="en-US" altLang="zh-CN" sz="1600" b="1" i="1" kern="0" smtClean="0">
                        <a:solidFill>
                          <a:srgbClr val="000000"/>
                        </a:solidFill>
                        <a:latin typeface="Cambria Math"/>
                        <a:ea typeface="宋体"/>
                      </a:rPr>
                      <m:t>…</m:t>
                    </m:r>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𝒘</m:t>
                        </m:r>
                      </m:e>
                      <m:sub>
                        <m:r>
                          <a:rPr lang="en-US" altLang="zh-CN" sz="1600" b="1" i="1" kern="0" smtClean="0">
                            <a:solidFill>
                              <a:srgbClr val="000000"/>
                            </a:solidFill>
                            <a:latin typeface="Cambria Math"/>
                            <a:ea typeface="宋体"/>
                          </a:rPr>
                          <m:t>𝒏</m:t>
                        </m:r>
                      </m:sub>
                    </m:sSub>
                    <m:r>
                      <a:rPr lang="en-US" altLang="zh-CN" sz="1600" b="1" i="1" kern="0" smtClean="0">
                        <a:solidFill>
                          <a:srgbClr val="000000"/>
                        </a:solidFill>
                        <a:latin typeface="Cambria Math"/>
                        <a:ea typeface="宋体"/>
                      </a:rPr>
                      <m:t>…#</m:t>
                    </m:r>
                  </m:oMath>
                </a14:m>
                <a:r>
                  <a:rPr lang="zh-CN" altLang="en-US" sz="1600" b="1" kern="0" dirty="0">
                    <a:solidFill>
                      <a:srgbClr val="000000"/>
                    </a:solidFill>
                    <a:latin typeface="Times New Roman"/>
                    <a:ea typeface="宋体"/>
                  </a:rPr>
                  <a:t>，为了处理</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𝑪</m:t>
                        </m:r>
                      </m:e>
                      <m:sub>
                        <m:r>
                          <a:rPr lang="en-US" altLang="zh-CN" sz="1600" b="1" i="1" kern="0">
                            <a:solidFill>
                              <a:srgbClr val="000000"/>
                            </a:solidFill>
                            <a:latin typeface="Cambria Math"/>
                            <a:ea typeface="宋体"/>
                          </a:rPr>
                          <m:t>𝟏</m:t>
                        </m:r>
                      </m:sub>
                    </m:sSub>
                  </m:oMath>
                </a14:m>
                <a:r>
                  <a:rPr lang="zh-CN" altLang="en-US" sz="1600" b="1" kern="0" dirty="0">
                    <a:solidFill>
                      <a:srgbClr val="000000"/>
                    </a:solidFill>
                    <a:latin typeface="Times New Roman"/>
                    <a:ea typeface="宋体"/>
                  </a:rPr>
                  <a:t>的每个部分，我们将</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m:rPr>
                            <m:sty m:val="p"/>
                          </m:rPr>
                          <a:rPr lang="en-US" altLang="zh-CN" sz="1600" b="1" i="1" kern="0">
                            <a:solidFill>
                              <a:srgbClr val="000000"/>
                            </a:solidFill>
                            <a:latin typeface="Cambria Math"/>
                            <a:ea typeface="宋体"/>
                          </a:rPr>
                          <m:t>bad</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𝒔𝒕𝒂𝒓𝒕</m:t>
                        </m:r>
                      </m:sub>
                    </m:sSub>
                    <m:r>
                      <a:rPr lang="zh-CN" altLang="en-US" sz="1600" b="1" i="1" kern="0" dirty="0">
                        <a:solidFill>
                          <a:srgbClr val="000000"/>
                        </a:solidFill>
                        <a:latin typeface="Cambria Math"/>
                        <a:ea typeface="宋体"/>
                      </a:rPr>
                      <m:t>写成</m:t>
                    </m:r>
                  </m:oMath>
                </a14:m>
                <a:r>
                  <a:rPr lang="zh-CN" altLang="en-US" sz="1600" b="1" kern="0" dirty="0">
                    <a:solidFill>
                      <a:srgbClr val="000000"/>
                    </a:solidFill>
                    <a:latin typeface="Times New Roman"/>
                    <a:ea typeface="宋体"/>
                  </a:rPr>
                  <a:t>几个子表达式的并：</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m:rPr>
                            <m:sty m:val="p"/>
                          </m:rPr>
                          <a:rPr lang="en-US" altLang="zh-CN" sz="1600" b="1" i="1" kern="0">
                            <a:solidFill>
                              <a:srgbClr val="000000"/>
                            </a:solidFill>
                            <a:latin typeface="Cambria Math"/>
                            <a:ea typeface="宋体"/>
                          </a:rPr>
                          <m:t>bad</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𝒔𝒕𝒂𝒓𝒕</m:t>
                        </m:r>
                      </m:sub>
                    </m:sSub>
                  </m:oMath>
                </a14:m>
                <a:r>
                  <a:rPr lang="en-US" altLang="zh-CN" sz="1600" b="1" kern="0" dirty="0">
                    <a:solidFill>
                      <a:srgbClr val="000000"/>
                    </a:solidFill>
                    <a:latin typeface="Times New Roman"/>
                    <a:ea typeface="宋体"/>
                  </a:rPr>
                  <a:t>=</a:t>
                </a:r>
                <a:r>
                  <a:rPr lang="en-US" altLang="en-US" sz="1600" b="1" kern="0" dirty="0">
                    <a:latin typeface="Times New Roman"/>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𝑺</m:t>
                        </m:r>
                      </m:e>
                      <m:sub>
                        <m:r>
                          <a:rPr lang="en-US" altLang="zh-CN" sz="1600" b="1" i="1" kern="0">
                            <a:solidFill>
                              <a:srgbClr val="000000"/>
                            </a:solidFill>
                            <a:latin typeface="Cambria Math"/>
                            <a:ea typeface="宋体"/>
                          </a:rPr>
                          <m:t>𝟎</m:t>
                        </m:r>
                      </m:sub>
                    </m:sSub>
                  </m:oMath>
                </a14:m>
                <a:r>
                  <a:rPr lang="en-US" altLang="en-US" sz="1600" b="1" kern="0" dirty="0">
                    <a:latin typeface="Times New Roman"/>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𝟏</m:t>
                        </m:r>
                      </m:sub>
                    </m:sSub>
                    <m:r>
                      <a:rPr lang="en-US" altLang="zh-CN" sz="1600" b="1" i="1" kern="0">
                        <a:solidFill>
                          <a:srgbClr val="000000"/>
                        </a:solidFill>
                        <a:latin typeface="Cambria Math"/>
                        <a:ea typeface="宋体"/>
                      </a:rPr>
                      <m:t> </m:t>
                    </m:r>
                  </m:oMath>
                </a14:m>
                <a:r>
                  <a:rPr lang="en-US" altLang="en-US" sz="1600" b="1" kern="0" dirty="0">
                    <a:latin typeface="Times New Roman"/>
                    <a:ea typeface="宋体"/>
                  </a:rPr>
                  <a:t>∪… ∪</a:t>
                </a:r>
                <a:r>
                  <a:rPr lang="en-US" altLang="zh-CN" sz="1600" b="1" kern="0" dirty="0">
                    <a:solidFill>
                      <a:srgbClr val="000000"/>
                    </a:solidFill>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𝒏</m:t>
                        </m:r>
                      </m:sub>
                    </m:sSub>
                  </m:oMath>
                </a14:m>
                <a:r>
                  <a:rPr lang="en-US" altLang="en-US" sz="1600" b="1" kern="0" dirty="0">
                    <a:latin typeface="Times New Roman"/>
                    <a:ea typeface="宋体"/>
                  </a:rPr>
                  <a:t> ∪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𝒃</m:t>
                        </m:r>
                      </m:sub>
                    </m:sSub>
                    <m:r>
                      <a:rPr lang="en-US" altLang="zh-CN" sz="1600" b="1" i="1" kern="0">
                        <a:solidFill>
                          <a:srgbClr val="000000"/>
                        </a:solidFill>
                        <a:latin typeface="Cambria Math"/>
                        <a:ea typeface="宋体"/>
                      </a:rPr>
                      <m:t> </m:t>
                    </m:r>
                  </m:oMath>
                </a14:m>
                <a:r>
                  <a:rPr lang="en-US" altLang="en-US" sz="1600" b="1" kern="0" dirty="0">
                    <a:latin typeface="Times New Roman"/>
                    <a:ea typeface="宋体"/>
                  </a:rPr>
                  <a:t>∪</a:t>
                </a:r>
                <a:r>
                  <a:rPr lang="en-US" altLang="zh-CN" sz="1600" b="1" kern="0" dirty="0">
                    <a:solidFill>
                      <a:srgbClr val="000000"/>
                    </a:solidFill>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m:t>
                        </m:r>
                      </m:sub>
                    </m:sSub>
                  </m:oMath>
                </a14:m>
                <a:endParaRPr lang="en-US" altLang="zh-CN" sz="1600" b="1" kern="0" dirty="0">
                  <a:solidFill>
                    <a:srgbClr val="000000"/>
                  </a:solidFill>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a:solidFill>
                              <a:srgbClr val="000000"/>
                            </a:solidFill>
                            <a:latin typeface="Cambria Math"/>
                            <a:ea typeface="宋体"/>
                          </a:rPr>
                          <m:t>𝟎</m:t>
                        </m:r>
                      </m:sub>
                    </m:sSub>
                  </m:oMath>
                </a14:m>
                <a:r>
                  <a:rPr lang="zh-CN" altLang="en-US" sz="1600" b="1" kern="0" dirty="0">
                    <a:solidFill>
                      <a:srgbClr val="000000"/>
                    </a:solidFill>
                    <a:latin typeface="Times New Roman"/>
                    <a:ea typeface="宋体"/>
                  </a:rPr>
                  <a:t>产生所有不以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𝒒</m:t>
                        </m:r>
                      </m:e>
                      <m:sub>
                        <m:r>
                          <a:rPr lang="en-US" altLang="zh-CN" sz="1600" b="1" i="1" kern="0">
                            <a:solidFill>
                              <a:srgbClr val="000000"/>
                            </a:solidFill>
                            <a:latin typeface="Cambria Math"/>
                            <a:ea typeface="宋体"/>
                          </a:rPr>
                          <m:t>𝟎</m:t>
                        </m:r>
                      </m:sub>
                    </m:sSub>
                  </m:oMath>
                </a14:m>
                <a:r>
                  <a:rPr lang="zh-CN" altLang="en-US" sz="1600" b="1" kern="0" dirty="0">
                    <a:solidFill>
                      <a:srgbClr val="000000"/>
                    </a:solidFill>
                    <a:latin typeface="Times New Roman"/>
                    <a:ea typeface="宋体"/>
                  </a:rPr>
                  <a:t>开头的字符串，表达式为</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m:rPr>
                            <m:nor/>
                          </m:rPr>
                          <a:rPr lang="zh-CN" altLang="en-US" sz="1600" kern="0" dirty="0" smtClean="0">
                            <a:solidFill>
                              <a:schemeClr val="tx1"/>
                            </a:solidFill>
                            <a:latin typeface="Times New Roman"/>
                            <a:ea typeface="宋体"/>
                          </a:rPr>
                          <m:t>△</m:t>
                        </m:r>
                      </m:e>
                      <m:sub>
                        <m:r>
                          <a:rPr lang="en-US" altLang="zh-CN" sz="1600" b="1" i="1" kern="0" smtClean="0">
                            <a:solidFill>
                              <a:srgbClr val="000000"/>
                            </a:solidFill>
                            <a:latin typeface="Cambria Math"/>
                            <a:ea typeface="宋体"/>
                          </a:rPr>
                          <m:t>−</m:t>
                        </m:r>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𝒒</m:t>
                            </m:r>
                          </m:e>
                          <m:sub>
                            <m:r>
                              <a:rPr lang="en-US" altLang="zh-CN" sz="1600" b="1" i="1" kern="0" smtClean="0">
                                <a:solidFill>
                                  <a:srgbClr val="000000"/>
                                </a:solidFill>
                                <a:latin typeface="Cambria Math"/>
                                <a:ea typeface="宋体"/>
                              </a:rPr>
                              <m:t>𝟎</m:t>
                            </m:r>
                          </m:sub>
                        </m:sSub>
                      </m:sub>
                    </m:sSub>
                    <m:r>
                      <m:rPr>
                        <m:nor/>
                      </m:rPr>
                      <a:rPr lang="zh-CN" altLang="en-US" sz="1600" kern="0" dirty="0" smtClean="0">
                        <a:solidFill>
                          <a:schemeClr val="tx1"/>
                        </a:solidFill>
                        <a:latin typeface="Times New Roman"/>
                        <a:ea typeface="宋体"/>
                      </a:rPr>
                      <m:t>△</m:t>
                    </m:r>
                  </m:oMath>
                </a14:m>
                <a:r>
                  <a:rPr lang="en-US" altLang="zh-CN" sz="1600" b="1" kern="0" dirty="0">
                    <a:solidFill>
                      <a:srgbClr val="000000"/>
                    </a:solidFill>
                    <a:latin typeface="Times New Roman"/>
                    <a:ea typeface="宋体"/>
                  </a:rPr>
                  <a:t>*,</a:t>
                </a:r>
                <a:r>
                  <a:rPr lang="zh-CN" altLang="en-US" sz="1600" b="1" kern="0" dirty="0">
                    <a:solidFill>
                      <a:srgbClr val="000000"/>
                    </a:solidFill>
                    <a:latin typeface="Times New Roman"/>
                    <a:ea typeface="宋体"/>
                  </a:rPr>
                  <a:t>记</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m:rPr>
                            <m:nor/>
                          </m:rPr>
                          <a:rPr lang="zh-CN" altLang="en-US" sz="1600" kern="0" dirty="0">
                            <a:latin typeface="Times New Roman"/>
                            <a:ea typeface="宋体"/>
                          </a:rPr>
                          <m:t>△</m:t>
                        </m:r>
                      </m:e>
                      <m:sub>
                        <m:r>
                          <a:rPr lang="en-US" altLang="zh-CN" sz="1600" b="1" i="1" kern="0">
                            <a:solidFill>
                              <a:srgbClr val="000000"/>
                            </a:solidFill>
                            <a:latin typeface="Cambria Math"/>
                            <a:ea typeface="宋体"/>
                          </a:rPr>
                          <m:t>−</m:t>
                        </m:r>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𝒒</m:t>
                            </m:r>
                          </m:e>
                          <m:sub>
                            <m:r>
                              <a:rPr lang="en-US" altLang="zh-CN" sz="1600" b="1" i="1" kern="0">
                                <a:solidFill>
                                  <a:srgbClr val="000000"/>
                                </a:solidFill>
                                <a:latin typeface="Cambria Math"/>
                                <a:ea typeface="宋体"/>
                              </a:rPr>
                              <m:t>𝟎</m:t>
                            </m:r>
                          </m:sub>
                        </m:sSub>
                      </m:sub>
                    </m:sSub>
                  </m:oMath>
                </a14:m>
                <a:r>
                  <a:rPr lang="zh-CN" altLang="en-US" sz="1600" b="1" kern="0" dirty="0">
                    <a:solidFill>
                      <a:srgbClr val="000000"/>
                    </a:solidFill>
                    <a:latin typeface="Times New Roman"/>
                    <a:ea typeface="宋体"/>
                  </a:rPr>
                  <a:t>是</a:t>
                </a:r>
                <a14:m>
                  <m:oMath xmlns:m="http://schemas.openxmlformats.org/officeDocument/2006/math">
                    <m:r>
                      <m:rPr>
                        <m:nor/>
                      </m:rPr>
                      <a:rPr lang="zh-CN" altLang="en-US" sz="1600" kern="0" dirty="0">
                        <a:latin typeface="Times New Roman"/>
                        <a:ea typeface="宋体"/>
                      </a:rPr>
                      <m:t>△</m:t>
                    </m:r>
                  </m:oMath>
                </a14:m>
                <a:r>
                  <a:rPr lang="zh-CN" altLang="en-US" sz="1600" b="1" kern="0" dirty="0">
                    <a:solidFill>
                      <a:srgbClr val="000000"/>
                    </a:solidFill>
                    <a:latin typeface="Times New Roman"/>
                    <a:ea typeface="宋体"/>
                  </a:rPr>
                  <a:t>中除去</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𝒒</m:t>
                        </m:r>
                      </m:e>
                      <m:sub>
                        <m:r>
                          <a:rPr lang="en-US" altLang="zh-CN" sz="1600" b="1" i="1" kern="0">
                            <a:solidFill>
                              <a:srgbClr val="000000"/>
                            </a:solidFill>
                            <a:latin typeface="Cambria Math"/>
                            <a:ea typeface="宋体"/>
                          </a:rPr>
                          <m:t>𝟎</m:t>
                        </m:r>
                      </m:sub>
                    </m:sSub>
                  </m:oMath>
                </a14:m>
                <a:r>
                  <a:rPr lang="zh-CN" altLang="en-US" sz="1600" b="1" kern="0" dirty="0">
                    <a:solidFill>
                      <a:srgbClr val="000000"/>
                    </a:solidFill>
                    <a:latin typeface="Times New Roman"/>
                    <a:ea typeface="宋体"/>
                  </a:rPr>
                  <a:t>以后所有符号的并的简写</a:t>
                </a:r>
              </a:p>
            </p:txBody>
          </p:sp>
        </mc:Choice>
        <mc:Fallback xmlns="">
          <p:sp>
            <p:nvSpPr>
              <p:cNvPr id="3" name="矩形 2"/>
              <p:cNvSpPr>
                <a:spLocks noRot="1" noChangeAspect="1" noMove="1" noResize="1" noEditPoints="1" noAdjustHandles="1" noChangeArrowheads="1" noChangeShapeType="1" noTextEdit="1"/>
              </p:cNvSpPr>
              <p:nvPr/>
            </p:nvSpPr>
            <p:spPr>
              <a:xfrm>
                <a:off x="529037" y="1401128"/>
                <a:ext cx="7999579" cy="3725507"/>
              </a:xfrm>
              <a:prstGeom prst="rect">
                <a:avLst/>
              </a:prstGeom>
              <a:blipFill rotWithShape="1">
                <a:blip r:embed="rId4"/>
                <a:stretch>
                  <a:fillRect l="-305" r="-3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381271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29037" y="1401128"/>
                <a:ext cx="7999579" cy="1735090"/>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𝟏</m:t>
                        </m:r>
                      </m:sub>
                    </m:sSub>
                  </m:oMath>
                </a14:m>
                <a:r>
                  <a:rPr lang="zh-CN" altLang="en-US" sz="1600" b="1" kern="0" dirty="0">
                    <a:solidFill>
                      <a:srgbClr val="000000"/>
                    </a:solidFill>
                    <a:latin typeface="Times New Roman"/>
                    <a:ea typeface="宋体"/>
                  </a:rPr>
                  <a:t>产生所有第二个位置上不是</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𝒘</m:t>
                        </m:r>
                      </m:e>
                      <m:sub>
                        <m:r>
                          <a:rPr lang="en-US" altLang="zh-CN" sz="1600" b="1" i="1" kern="0">
                            <a:solidFill>
                              <a:srgbClr val="000000"/>
                            </a:solidFill>
                            <a:latin typeface="Cambria Math"/>
                            <a:ea typeface="宋体"/>
                          </a:rPr>
                          <m:t>𝟏</m:t>
                        </m:r>
                      </m:sub>
                    </m:sSub>
                  </m:oMath>
                </a14:m>
                <a:r>
                  <a:rPr lang="zh-CN" altLang="en-US" sz="1600" b="1" kern="0" dirty="0">
                    <a:solidFill>
                      <a:srgbClr val="000000"/>
                    </a:solidFill>
                    <a:latin typeface="Times New Roman"/>
                    <a:ea typeface="宋体"/>
                  </a:rPr>
                  <a:t>的字符串</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对于</a:t>
                </a:r>
                <a:r>
                  <a:rPr lang="en-US" altLang="zh-CN" sz="1600" b="1" kern="0" dirty="0">
                    <a:solidFill>
                      <a:srgbClr val="000000"/>
                    </a:solidFill>
                    <a:latin typeface="Times New Roman"/>
                    <a:ea typeface="宋体"/>
                  </a:rPr>
                  <a:t>1</a:t>
                </a:r>
                <a:r>
                  <a:rPr lang="zh-CN" altLang="en-US" sz="1600" b="1" kern="0" dirty="0">
                    <a:solidFill>
                      <a:srgbClr val="000000"/>
                    </a:solidFill>
                    <a:latin typeface="Times New Roman"/>
                    <a:ea typeface="宋体"/>
                  </a:rPr>
                  <a:t>≤</a:t>
                </a:r>
                <a:r>
                  <a:rPr lang="en-US" altLang="zh-CN" sz="1600" b="1" kern="0" dirty="0">
                    <a:solidFill>
                      <a:srgbClr val="000000"/>
                    </a:solidFill>
                    <a:latin typeface="Times New Roman"/>
                    <a:ea typeface="宋体"/>
                  </a:rPr>
                  <a:t>i</a:t>
                </a:r>
                <a:r>
                  <a:rPr lang="zh-CN" altLang="en-US" sz="1600" b="1" kern="0" dirty="0">
                    <a:solidFill>
                      <a:srgbClr val="000000"/>
                    </a:solidFill>
                    <a:latin typeface="Times New Roman"/>
                    <a:ea typeface="宋体"/>
                  </a:rPr>
                  <a:t>≤</a:t>
                </a:r>
                <a:r>
                  <a:rPr lang="en-US" altLang="zh-CN" sz="1600" b="1" kern="0" dirty="0">
                    <a:solidFill>
                      <a:srgbClr val="000000"/>
                    </a:solidFill>
                    <a:latin typeface="Times New Roman"/>
                    <a:ea typeface="宋体"/>
                  </a:rPr>
                  <a:t>n</a:t>
                </a:r>
                <a:r>
                  <a:rPr lang="zh-CN" altLang="en-US" sz="1600" b="1" kern="0" dirty="0">
                    <a:solidFill>
                      <a:srgbClr val="000000"/>
                    </a:solidFill>
                    <a:latin typeface="Times New Roman"/>
                    <a:ea typeface="宋体"/>
                  </a:rPr>
                  <a:t>，表达式</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𝒊</m:t>
                        </m:r>
                      </m:sub>
                    </m:sSub>
                  </m:oMath>
                </a14:m>
                <a:r>
                  <a:rPr lang="zh-CN" altLang="en-US" sz="1600" b="1" kern="0" dirty="0">
                    <a:solidFill>
                      <a:srgbClr val="000000"/>
                    </a:solidFill>
                    <a:latin typeface="Times New Roman"/>
                    <a:ea typeface="宋体"/>
                  </a:rPr>
                  <a:t>是</a:t>
                </a:r>
                <a14:m>
                  <m:oMath xmlns:m="http://schemas.openxmlformats.org/officeDocument/2006/math">
                    <m:sSup>
                      <m:sSupPr>
                        <m:ctrlPr>
                          <a:rPr lang="en-US" altLang="zh-CN" sz="1600" b="1" i="1" kern="0" dirty="0" smtClean="0">
                            <a:solidFill>
                              <a:srgbClr val="000000"/>
                            </a:solidFill>
                            <a:latin typeface="Cambria Math" panose="02040503050406030204" pitchFamily="18" charset="0"/>
                            <a:ea typeface="宋体"/>
                          </a:rPr>
                        </m:ctrlPr>
                      </m:sSupPr>
                      <m:e>
                        <m:r>
                          <m:rPr>
                            <m:nor/>
                          </m:rPr>
                          <a:rPr lang="zh-CN" altLang="en-US" sz="1600" kern="0" dirty="0">
                            <a:latin typeface="Times New Roman"/>
                            <a:ea typeface="宋体"/>
                          </a:rPr>
                          <m:t>△</m:t>
                        </m:r>
                      </m:e>
                      <m:sup>
                        <m:r>
                          <a:rPr lang="en-US" altLang="zh-CN" sz="1600" b="1" i="1" kern="0" dirty="0" smtClean="0">
                            <a:solidFill>
                              <a:srgbClr val="000000"/>
                            </a:solidFill>
                            <a:latin typeface="Cambria Math"/>
                            <a:ea typeface="宋体"/>
                          </a:rPr>
                          <m:t>𝒊</m:t>
                        </m:r>
                      </m:sup>
                    </m:sSup>
                    <m:sSub>
                      <m:sSubPr>
                        <m:ctrlPr>
                          <a:rPr lang="en-US" altLang="zh-CN" sz="1600" b="1" i="1" kern="0" dirty="0" smtClean="0">
                            <a:solidFill>
                              <a:srgbClr val="000000"/>
                            </a:solidFill>
                            <a:latin typeface="Cambria Math" panose="02040503050406030204" pitchFamily="18" charset="0"/>
                            <a:ea typeface="宋体"/>
                          </a:rPr>
                        </m:ctrlPr>
                      </m:sSubPr>
                      <m:e>
                        <m:r>
                          <m:rPr>
                            <m:nor/>
                          </m:rPr>
                          <a:rPr lang="zh-CN" altLang="en-US" sz="1600" kern="0" dirty="0">
                            <a:latin typeface="Times New Roman"/>
                            <a:ea typeface="宋体"/>
                          </a:rPr>
                          <m:t>△</m:t>
                        </m:r>
                      </m:e>
                      <m:sub>
                        <m:sSub>
                          <m:sSubPr>
                            <m:ctrlPr>
                              <a:rPr lang="en-US" altLang="zh-CN" sz="1600" b="1" i="1" kern="0" dirty="0" smtClean="0">
                                <a:solidFill>
                                  <a:srgbClr val="000000"/>
                                </a:solidFill>
                                <a:latin typeface="Cambria Math" panose="02040503050406030204" pitchFamily="18" charset="0"/>
                                <a:ea typeface="宋体"/>
                              </a:rPr>
                            </m:ctrlPr>
                          </m:sSubPr>
                          <m:e>
                            <m:r>
                              <a:rPr lang="en-US" altLang="zh-CN" sz="1600" b="1" i="1" kern="0" dirty="0" smtClean="0">
                                <a:solidFill>
                                  <a:srgbClr val="000000"/>
                                </a:solidFill>
                                <a:latin typeface="Cambria Math"/>
                                <a:ea typeface="宋体"/>
                              </a:rPr>
                              <m:t>−</m:t>
                            </m:r>
                            <m:r>
                              <a:rPr lang="en-US" altLang="zh-CN" sz="1600" b="1" i="1" kern="0" dirty="0" smtClean="0">
                                <a:solidFill>
                                  <a:srgbClr val="000000"/>
                                </a:solidFill>
                                <a:latin typeface="Cambria Math"/>
                                <a:ea typeface="宋体"/>
                              </a:rPr>
                              <m:t>𝒘</m:t>
                            </m:r>
                          </m:e>
                          <m:sub>
                            <m:r>
                              <a:rPr lang="en-US" altLang="zh-CN" sz="1600" b="1" i="1" kern="0" dirty="0" smtClean="0">
                                <a:solidFill>
                                  <a:srgbClr val="000000"/>
                                </a:solidFill>
                                <a:latin typeface="Cambria Math"/>
                                <a:ea typeface="宋体"/>
                              </a:rPr>
                              <m:t>𝒊</m:t>
                            </m:r>
                          </m:sub>
                        </m:sSub>
                      </m:sub>
                    </m:sSub>
                    <m:r>
                      <m:rPr>
                        <m:nor/>
                      </m:rPr>
                      <a:rPr lang="zh-CN" altLang="en-US" sz="1600" kern="0" dirty="0">
                        <a:latin typeface="Times New Roman"/>
                        <a:ea typeface="宋体"/>
                      </a:rPr>
                      <m:t>△</m:t>
                    </m:r>
                  </m:oMath>
                </a14:m>
                <a:r>
                  <a:rPr lang="en-US" altLang="zh-CN" sz="1600" b="1" kern="0" dirty="0">
                    <a:solidFill>
                      <a:srgbClr val="000000"/>
                    </a:solidFill>
                    <a:latin typeface="Times New Roman"/>
                    <a:ea typeface="宋体"/>
                  </a:rPr>
                  <a:t>*,</a:t>
                </a:r>
                <a:r>
                  <a:rPr lang="zh-CN" altLang="en-US" sz="1600" b="1" kern="0" dirty="0">
                    <a:solidFill>
                      <a:srgbClr val="000000"/>
                    </a:solidFill>
                    <a:latin typeface="Times New Roman"/>
                    <a:ea typeface="宋体"/>
                  </a:rPr>
                  <a:t>于是</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a:solidFill>
                              <a:srgbClr val="000000"/>
                            </a:solidFill>
                            <a:latin typeface="Cambria Math"/>
                            <a:ea typeface="宋体"/>
                          </a:rPr>
                          <m:t>𝒊</m:t>
                        </m:r>
                      </m:sub>
                    </m:sSub>
                  </m:oMath>
                </a14:m>
                <a:r>
                  <a:rPr lang="en-US" altLang="zh-CN" sz="1600" b="1" kern="0" dirty="0">
                    <a:solidFill>
                      <a:srgbClr val="000000"/>
                    </a:solidFill>
                    <a:latin typeface="Times New Roman"/>
                    <a:ea typeface="宋体"/>
                  </a:rPr>
                  <a:t> </a:t>
                </a:r>
                <a:r>
                  <a:rPr lang="zh-CN" altLang="en-US" sz="1600" b="1" kern="0" dirty="0">
                    <a:solidFill>
                      <a:srgbClr val="000000"/>
                    </a:solidFill>
                    <a:latin typeface="Times New Roman"/>
                    <a:ea typeface="宋体"/>
                  </a:rPr>
                  <a:t>产生所有这样的字符串，他们在前</a:t>
                </a:r>
                <a:r>
                  <a:rPr lang="en-US" altLang="zh-CN" sz="1600" b="1" kern="0" dirty="0">
                    <a:solidFill>
                      <a:srgbClr val="000000"/>
                    </a:solidFill>
                    <a:latin typeface="Times New Roman"/>
                    <a:ea typeface="宋体"/>
                  </a:rPr>
                  <a:t>i</a:t>
                </a:r>
                <a:r>
                  <a:rPr lang="zh-CN" altLang="en-US" sz="1600" b="1" kern="0" dirty="0">
                    <a:solidFill>
                      <a:srgbClr val="000000"/>
                    </a:solidFill>
                    <a:latin typeface="Times New Roman"/>
                    <a:ea typeface="宋体"/>
                  </a:rPr>
                  <a:t>个位置上包含任何字符，在位置</a:t>
                </a:r>
                <a:r>
                  <a:rPr lang="en-US" altLang="zh-CN" sz="1600" b="1" kern="0" dirty="0">
                    <a:solidFill>
                      <a:srgbClr val="000000"/>
                    </a:solidFill>
                    <a:latin typeface="Times New Roman"/>
                    <a:ea typeface="宋体"/>
                  </a:rPr>
                  <a:t>i+1</a:t>
                </a:r>
                <a:r>
                  <a:rPr lang="zh-CN" altLang="en-US" sz="1600" b="1" kern="0" dirty="0">
                    <a:solidFill>
                      <a:srgbClr val="000000"/>
                    </a:solidFill>
                    <a:latin typeface="Times New Roman"/>
                    <a:ea typeface="宋体"/>
                  </a:rPr>
                  <a:t>上包含出</a:t>
                </a:r>
                <a:r>
                  <a:rPr lang="en-US" altLang="zh-CN" sz="1600" b="1" kern="0" dirty="0" err="1">
                    <a:solidFill>
                      <a:srgbClr val="000000"/>
                    </a:solidFill>
                    <a:latin typeface="Times New Roman"/>
                    <a:ea typeface="宋体"/>
                  </a:rPr>
                  <a:t>wi</a:t>
                </a:r>
                <a:r>
                  <a:rPr lang="zh-CN" altLang="en-US" sz="1600" b="1" kern="0" dirty="0">
                    <a:solidFill>
                      <a:srgbClr val="000000"/>
                    </a:solidFill>
                    <a:latin typeface="Times New Roman"/>
                    <a:ea typeface="宋体"/>
                  </a:rPr>
                  <a:t>以外的任何字符，在位置</a:t>
                </a:r>
                <a:r>
                  <a:rPr lang="en-US" altLang="zh-CN" sz="1600" b="1" kern="0" dirty="0">
                    <a:solidFill>
                      <a:srgbClr val="000000"/>
                    </a:solidFill>
                    <a:latin typeface="Times New Roman"/>
                    <a:ea typeface="宋体"/>
                  </a:rPr>
                  <a:t>i+1</a:t>
                </a:r>
                <a:r>
                  <a:rPr lang="zh-CN" altLang="en-US" sz="1600" b="1" kern="0">
                    <a:solidFill>
                      <a:srgbClr val="000000"/>
                    </a:solidFill>
                    <a:latin typeface="Times New Roman"/>
                    <a:ea typeface="宋体"/>
                  </a:rPr>
                  <a:t>以后包含任意字符串</a:t>
                </a:r>
                <a:r>
                  <a:rPr lang="zh-CN" altLang="en-US" sz="1600" b="1" kern="0" dirty="0">
                    <a:solidFill>
                      <a:srgbClr val="000000"/>
                    </a:solidFill>
                    <a:latin typeface="Times New Roman"/>
                    <a:ea typeface="宋体"/>
                  </a:rPr>
                  <a:t>。</a:t>
                </a:r>
                <a:endParaRPr lang="en-US" altLang="zh-CN" sz="1600" b="1" kern="0" dirty="0">
                  <a:solidFill>
                    <a:srgbClr val="000000"/>
                  </a:solidFill>
                  <a:latin typeface="Times New Roman"/>
                  <a:ea typeface="宋体"/>
                </a:endParaRPr>
              </a:p>
            </p:txBody>
          </p:sp>
        </mc:Choice>
        <mc:Fallback xmlns="">
          <p:sp>
            <p:nvSpPr>
              <p:cNvPr id="3" name="矩形 2"/>
              <p:cNvSpPr>
                <a:spLocks noRot="1" noChangeAspect="1" noMove="1" noResize="1" noEditPoints="1" noAdjustHandles="1" noChangeArrowheads="1" noChangeShapeType="1" noTextEdit="1"/>
              </p:cNvSpPr>
              <p:nvPr/>
            </p:nvSpPr>
            <p:spPr>
              <a:xfrm>
                <a:off x="529037" y="1401128"/>
                <a:ext cx="7999579" cy="1735090"/>
              </a:xfrm>
              <a:prstGeom prst="rect">
                <a:avLst/>
              </a:prstGeom>
              <a:blipFill rotWithShape="1">
                <a:blip r:embed="rId4"/>
                <a:stretch>
                  <a:fillRect l="-305" r="-305" b="-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815405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29037" y="1401128"/>
                <a:ext cx="7999579" cy="3082767"/>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𝒃</m:t>
                        </m:r>
                      </m:sub>
                    </m:sSub>
                  </m:oMath>
                </a14:m>
                <a:r>
                  <a:rPr lang="zh-CN" altLang="en-US" sz="1600" b="1" kern="0" dirty="0">
                    <a:solidFill>
                      <a:srgbClr val="000000"/>
                    </a:solidFill>
                    <a:latin typeface="Times New Roman"/>
                    <a:ea typeface="宋体"/>
                  </a:rPr>
                  <a:t>产生所有在</a:t>
                </a:r>
                <a:r>
                  <a:rPr lang="en-US" altLang="zh-CN" sz="1600" b="1" kern="0" dirty="0">
                    <a:solidFill>
                      <a:srgbClr val="000000"/>
                    </a:solidFill>
                    <a:latin typeface="Times New Roman"/>
                    <a:ea typeface="宋体"/>
                  </a:rPr>
                  <a:t>n+2</a:t>
                </a:r>
                <a:r>
                  <a:rPr lang="zh-CN" altLang="en-US" sz="1600" b="1" kern="0" dirty="0">
                    <a:solidFill>
                      <a:srgbClr val="000000"/>
                    </a:solidFill>
                    <a:latin typeface="Times New Roman"/>
                    <a:ea typeface="宋体"/>
                  </a:rPr>
                  <a:t>到</a:t>
                </a:r>
                <a14:m>
                  <m:oMath xmlns:m="http://schemas.openxmlformats.org/officeDocument/2006/math">
                    <m:sSup>
                      <m:sSupPr>
                        <m:ctrlPr>
                          <a:rPr lang="en-US" altLang="zh-CN" sz="1600" b="1" i="1" kern="0" smtClean="0">
                            <a:solidFill>
                              <a:srgbClr val="000000"/>
                            </a:solidFill>
                            <a:latin typeface="Cambria Math" panose="02040503050406030204" pitchFamily="18" charset="0"/>
                            <a:ea typeface="宋体"/>
                          </a:rPr>
                        </m:ctrlPr>
                      </m:sSupPr>
                      <m:e>
                        <m:r>
                          <a:rPr lang="en-US" altLang="zh-CN" sz="1600" b="1" i="1" kern="0" smtClean="0">
                            <a:solidFill>
                              <a:srgbClr val="000000"/>
                            </a:solidFill>
                            <a:latin typeface="Cambria Math"/>
                            <a:ea typeface="宋体"/>
                          </a:rPr>
                          <m:t>𝟐</m:t>
                        </m:r>
                      </m:e>
                      <m:sup>
                        <m:sSup>
                          <m:sSupPr>
                            <m:ctrlPr>
                              <a:rPr lang="en-US" altLang="zh-CN" sz="1600" b="1" i="1" kern="0" smtClean="0">
                                <a:solidFill>
                                  <a:srgbClr val="000000"/>
                                </a:solidFill>
                                <a:latin typeface="Cambria Math" panose="02040503050406030204" pitchFamily="18" charset="0"/>
                                <a:ea typeface="宋体"/>
                              </a:rPr>
                            </m:ctrlPr>
                          </m:sSupPr>
                          <m:e>
                            <m:r>
                              <a:rPr lang="en-US" altLang="zh-CN" sz="1600" b="1" i="1" kern="0" smtClean="0">
                                <a:solidFill>
                                  <a:srgbClr val="000000"/>
                                </a:solidFill>
                                <a:latin typeface="Cambria Math"/>
                                <a:ea typeface="宋体"/>
                              </a:rPr>
                              <m:t>𝒏</m:t>
                            </m:r>
                          </m:e>
                          <m:sup>
                            <m:r>
                              <a:rPr lang="en-US" altLang="zh-CN" sz="1600" b="1" i="1" kern="0" smtClean="0">
                                <a:solidFill>
                                  <a:srgbClr val="000000"/>
                                </a:solidFill>
                                <a:latin typeface="Cambria Math"/>
                                <a:ea typeface="宋体"/>
                              </a:rPr>
                              <m:t>𝒌</m:t>
                            </m:r>
                          </m:sup>
                        </m:sSup>
                      </m:sup>
                    </m:sSup>
                  </m:oMath>
                </a14:m>
                <a:r>
                  <a:rPr lang="zh-CN" altLang="en-US" sz="1600" b="1" kern="0" dirty="0">
                    <a:solidFill>
                      <a:srgbClr val="000000"/>
                    </a:solidFill>
                    <a:latin typeface="Times New Roman"/>
                    <a:ea typeface="宋体"/>
                  </a:rPr>
                  <a:t>的某个位置上不包含空白符的字符串</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令</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a:solidFill>
                              <a:srgbClr val="000000"/>
                            </a:solidFill>
                            <a:latin typeface="Cambria Math"/>
                            <a:ea typeface="宋体"/>
                          </a:rPr>
                          <m:t>𝒃</m:t>
                        </m:r>
                      </m:sub>
                    </m:sSub>
                  </m:oMath>
                </a14:m>
                <a:r>
                  <a:rPr lang="en-US" altLang="zh-CN" sz="1600" b="1" kern="0" dirty="0">
                    <a:solidFill>
                      <a:srgbClr val="000000"/>
                    </a:solidFill>
                    <a:latin typeface="Times New Roman"/>
                    <a:ea typeface="宋体"/>
                  </a:rPr>
                  <a:t>=</a:t>
                </a:r>
                <a14:m>
                  <m:oMath xmlns:m="http://schemas.openxmlformats.org/officeDocument/2006/math">
                    <m:sSup>
                      <m:sSupPr>
                        <m:ctrlPr>
                          <a:rPr lang="en-US" altLang="zh-CN" sz="1600" b="1" i="1" kern="0" dirty="0" smtClean="0">
                            <a:solidFill>
                              <a:srgbClr val="000000"/>
                            </a:solidFill>
                            <a:latin typeface="Cambria Math" panose="02040503050406030204" pitchFamily="18" charset="0"/>
                            <a:ea typeface="宋体"/>
                          </a:rPr>
                        </m:ctrlPr>
                      </m:sSupPr>
                      <m:e>
                        <m:r>
                          <m:rPr>
                            <m:nor/>
                          </m:rPr>
                          <a:rPr lang="zh-CN" altLang="en-US" sz="1600" kern="0" dirty="0">
                            <a:latin typeface="Times New Roman"/>
                            <a:ea typeface="宋体"/>
                          </a:rPr>
                          <m:t>△</m:t>
                        </m:r>
                      </m:e>
                      <m:sup>
                        <m:r>
                          <a:rPr lang="en-US" altLang="zh-CN" sz="1600" b="1" i="1" kern="0" dirty="0" smtClean="0">
                            <a:latin typeface="Cambria Math"/>
                            <a:ea typeface="宋体"/>
                          </a:rPr>
                          <m:t>𝒏</m:t>
                        </m:r>
                        <m:r>
                          <a:rPr lang="en-US" altLang="zh-CN" sz="1600" b="1" i="1" kern="0" dirty="0" smtClean="0">
                            <a:latin typeface="Cambria Math"/>
                            <a:ea typeface="宋体"/>
                          </a:rPr>
                          <m:t>+</m:t>
                        </m:r>
                        <m:r>
                          <a:rPr lang="en-US" altLang="zh-CN" sz="1600" b="1" i="1" kern="0" dirty="0" smtClean="0">
                            <a:latin typeface="Cambria Math"/>
                            <a:ea typeface="宋体"/>
                          </a:rPr>
                          <m:t>𝟏</m:t>
                        </m:r>
                      </m:sup>
                    </m:sSup>
                    <m:r>
                      <a:rPr lang="en-US" altLang="zh-CN" sz="1600" b="1" i="1" kern="0" dirty="0" smtClean="0">
                        <a:solidFill>
                          <a:srgbClr val="000000"/>
                        </a:solidFill>
                        <a:latin typeface="Cambria Math"/>
                        <a:ea typeface="宋体"/>
                      </a:rPr>
                      <m:t>(</m:t>
                    </m:r>
                    <m:r>
                      <m:rPr>
                        <m:nor/>
                      </m:rPr>
                      <a:rPr lang="zh-CN" altLang="en-US" sz="1600" kern="0" dirty="0">
                        <a:latin typeface="Times New Roman"/>
                        <a:ea typeface="宋体"/>
                      </a:rPr>
                      <m:t>△</m:t>
                    </m:r>
                    <m:r>
                      <m:rPr>
                        <m:nor/>
                      </m:rPr>
                      <a:rPr lang="en-US" altLang="en-US" sz="1600" b="1" kern="0" dirty="0">
                        <a:latin typeface="Times New Roman"/>
                        <a:ea typeface="宋体"/>
                      </a:rPr>
                      <m:t>∪</m:t>
                    </m:r>
                    <m:r>
                      <a:rPr lang="en-US" altLang="en-US" sz="1600" b="1" i="1" kern="0" dirty="0" smtClean="0">
                        <a:latin typeface="Cambria Math"/>
                        <a:ea typeface="宋体"/>
                      </a:rPr>
                      <m:t>ɛ</m:t>
                    </m:r>
                    <m:sSup>
                      <m:sSupPr>
                        <m:ctrlPr>
                          <a:rPr lang="en-US" altLang="zh-CN" sz="1600" b="1" i="1" kern="0" dirty="0" smtClean="0">
                            <a:solidFill>
                              <a:srgbClr val="000000"/>
                            </a:solidFill>
                            <a:latin typeface="Cambria Math" panose="02040503050406030204" pitchFamily="18" charset="0"/>
                            <a:ea typeface="宋体"/>
                          </a:rPr>
                        </m:ctrlPr>
                      </m:sSupPr>
                      <m:e>
                        <m:r>
                          <a:rPr lang="en-US" altLang="zh-CN" sz="1600" b="1" i="1" kern="0" dirty="0" smtClean="0">
                            <a:solidFill>
                              <a:srgbClr val="000000"/>
                            </a:solidFill>
                            <a:latin typeface="Cambria Math"/>
                            <a:ea typeface="宋体"/>
                          </a:rPr>
                          <m:t>)</m:t>
                        </m:r>
                      </m:e>
                      <m:sup>
                        <m:sSup>
                          <m:sSupPr>
                            <m:ctrlPr>
                              <a:rPr lang="en-US" altLang="zh-CN" sz="1600" b="1" i="1" kern="0" dirty="0" smtClean="0">
                                <a:solidFill>
                                  <a:srgbClr val="000000"/>
                                </a:solidFill>
                                <a:latin typeface="Cambria Math" panose="02040503050406030204" pitchFamily="18" charset="0"/>
                                <a:ea typeface="宋体"/>
                              </a:rPr>
                            </m:ctrlPr>
                          </m:sSupPr>
                          <m:e>
                            <m:r>
                              <a:rPr lang="en-US" altLang="zh-CN" sz="1600" b="1" i="1" kern="0" dirty="0" smtClean="0">
                                <a:solidFill>
                                  <a:srgbClr val="000000"/>
                                </a:solidFill>
                                <a:latin typeface="Cambria Math"/>
                                <a:ea typeface="宋体"/>
                              </a:rPr>
                              <m:t>𝟐</m:t>
                            </m:r>
                          </m:e>
                          <m:sup>
                            <m:sSup>
                              <m:sSupPr>
                                <m:ctrlPr>
                                  <a:rPr lang="en-US" altLang="zh-CN" sz="1600" b="1" i="1" kern="0" dirty="0" smtClean="0">
                                    <a:solidFill>
                                      <a:srgbClr val="000000"/>
                                    </a:solidFill>
                                    <a:latin typeface="Cambria Math" panose="02040503050406030204" pitchFamily="18" charset="0"/>
                                    <a:ea typeface="宋体"/>
                                  </a:rPr>
                                </m:ctrlPr>
                              </m:sSupPr>
                              <m:e>
                                <m:r>
                                  <a:rPr lang="en-US" altLang="zh-CN" sz="1600" b="1" i="1" kern="0" dirty="0" smtClean="0">
                                    <a:solidFill>
                                      <a:srgbClr val="000000"/>
                                    </a:solidFill>
                                    <a:latin typeface="Cambria Math"/>
                                    <a:ea typeface="宋体"/>
                                  </a:rPr>
                                  <m:t>𝒏</m:t>
                                </m:r>
                              </m:e>
                              <m:sup>
                                <m:r>
                                  <a:rPr lang="en-US" altLang="zh-CN" sz="1600" b="1" i="1" kern="0" dirty="0" smtClean="0">
                                    <a:solidFill>
                                      <a:srgbClr val="000000"/>
                                    </a:solidFill>
                                    <a:latin typeface="Cambria Math"/>
                                    <a:ea typeface="宋体"/>
                                  </a:rPr>
                                  <m:t>𝒌</m:t>
                                </m:r>
                              </m:sup>
                            </m:sSup>
                          </m:sup>
                        </m:sSup>
                        <m:r>
                          <a:rPr lang="en-US" altLang="zh-CN" sz="1600" b="1" i="1" kern="0" dirty="0" smtClean="0">
                            <a:solidFill>
                              <a:srgbClr val="000000"/>
                            </a:solidFill>
                            <a:latin typeface="Cambria Math"/>
                            <a:ea typeface="宋体"/>
                          </a:rPr>
                          <m:t>−</m:t>
                        </m:r>
                        <m:r>
                          <a:rPr lang="en-US" altLang="zh-CN" sz="1600" b="1" i="1" kern="0" dirty="0" smtClean="0">
                            <a:solidFill>
                              <a:srgbClr val="000000"/>
                            </a:solidFill>
                            <a:latin typeface="Cambria Math"/>
                            <a:ea typeface="宋体"/>
                          </a:rPr>
                          <m:t>𝒏</m:t>
                        </m:r>
                        <m:r>
                          <a:rPr lang="en-US" altLang="zh-CN" sz="1600" b="1" i="1" kern="0" dirty="0" smtClean="0">
                            <a:solidFill>
                              <a:srgbClr val="000000"/>
                            </a:solidFill>
                            <a:latin typeface="Cambria Math"/>
                            <a:ea typeface="宋体"/>
                          </a:rPr>
                          <m:t>−</m:t>
                        </m:r>
                        <m:r>
                          <a:rPr lang="en-US" altLang="zh-CN" sz="1600" b="1" i="1" kern="0" dirty="0" smtClean="0">
                            <a:solidFill>
                              <a:srgbClr val="000000"/>
                            </a:solidFill>
                            <a:latin typeface="Cambria Math"/>
                            <a:ea typeface="宋体"/>
                          </a:rPr>
                          <m:t>𝟐</m:t>
                        </m:r>
                      </m:sup>
                    </m:sSup>
                    <m:sSub>
                      <m:sSubPr>
                        <m:ctrlPr>
                          <a:rPr lang="en-US" altLang="zh-CN" sz="1600" b="1" i="1" kern="0" dirty="0" smtClean="0">
                            <a:solidFill>
                              <a:srgbClr val="000000"/>
                            </a:solidFill>
                            <a:latin typeface="Cambria Math" panose="02040503050406030204" pitchFamily="18" charset="0"/>
                            <a:ea typeface="宋体"/>
                          </a:rPr>
                        </m:ctrlPr>
                      </m:sSubPr>
                      <m:e>
                        <m:r>
                          <m:rPr>
                            <m:nor/>
                          </m:rPr>
                          <a:rPr lang="zh-CN" altLang="en-US" sz="1600" kern="0" dirty="0">
                            <a:latin typeface="Times New Roman"/>
                            <a:ea typeface="宋体"/>
                          </a:rPr>
                          <m:t>△</m:t>
                        </m:r>
                      </m:e>
                      <m:sub>
                        <m:r>
                          <a:rPr lang="en-US" altLang="zh-CN" sz="1600" b="1" i="1" kern="0" dirty="0" smtClean="0">
                            <a:solidFill>
                              <a:srgbClr val="000000"/>
                            </a:solidFill>
                            <a:latin typeface="Cambria Math"/>
                            <a:ea typeface="宋体"/>
                          </a:rPr>
                          <m:t>−</m:t>
                        </m:r>
                        <m:r>
                          <m:rPr>
                            <m:nor/>
                          </m:rPr>
                          <a:rPr lang="en-US" altLang="en-US" sz="1600" b="1" kern="0" dirty="0">
                            <a:latin typeface="Times New Roman"/>
                            <a:ea typeface="宋体"/>
                          </a:rPr>
                          <m:t>∪</m:t>
                        </m:r>
                      </m:sub>
                    </m:sSub>
                    <m:r>
                      <m:rPr>
                        <m:nor/>
                      </m:rPr>
                      <a:rPr lang="zh-CN" altLang="en-US" sz="1600" kern="0" dirty="0">
                        <a:latin typeface="Times New Roman"/>
                        <a:ea typeface="宋体"/>
                      </a:rPr>
                      <m:t>△</m:t>
                    </m:r>
                  </m:oMath>
                </a14:m>
                <a:r>
                  <a:rPr lang="en-US" altLang="zh-CN" sz="1600" b="1" kern="0" dirty="0">
                    <a:solidFill>
                      <a:srgbClr val="000000"/>
                    </a:solidFill>
                    <a:latin typeface="Times New Roman"/>
                    <a:ea typeface="宋体"/>
                  </a:rPr>
                  <a:t>*</a:t>
                </a:r>
              </a:p>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a:solidFill>
                              <a:srgbClr val="000000"/>
                            </a:solidFill>
                            <a:latin typeface="Cambria Math"/>
                            <a:ea typeface="宋体"/>
                          </a:rPr>
                          <m:t>𝒃</m:t>
                        </m:r>
                      </m:sub>
                    </m:sSub>
                  </m:oMath>
                </a14:m>
                <a:r>
                  <a:rPr lang="zh-CN" altLang="en-US" sz="1600" b="1" kern="0" dirty="0">
                    <a:solidFill>
                      <a:srgbClr val="000000"/>
                    </a:solidFill>
                    <a:latin typeface="Times New Roman"/>
                    <a:ea typeface="宋体"/>
                  </a:rPr>
                  <a:t>产生的字符串在前</a:t>
                </a:r>
                <a:r>
                  <a:rPr lang="en-US" altLang="zh-CN" sz="1600" b="1" kern="0" dirty="0">
                    <a:solidFill>
                      <a:srgbClr val="000000"/>
                    </a:solidFill>
                    <a:latin typeface="Times New Roman"/>
                    <a:ea typeface="宋体"/>
                  </a:rPr>
                  <a:t>n+1</a:t>
                </a:r>
                <a:r>
                  <a:rPr lang="zh-CN" altLang="en-US" sz="1600" b="1" kern="0" dirty="0">
                    <a:solidFill>
                      <a:srgbClr val="000000"/>
                    </a:solidFill>
                    <a:latin typeface="Times New Roman"/>
                    <a:ea typeface="宋体"/>
                  </a:rPr>
                  <a:t>个位置包含任何字符，在接下来的</a:t>
                </a:r>
                <a:r>
                  <a:rPr lang="en-US" altLang="zh-CN" sz="1600" b="1" kern="0" dirty="0">
                    <a:solidFill>
                      <a:srgbClr val="000000"/>
                    </a:solidFill>
                    <a:latin typeface="Times New Roman"/>
                    <a:ea typeface="宋体"/>
                  </a:rPr>
                  <a:t>t</a:t>
                </a:r>
                <a:r>
                  <a:rPr lang="zh-CN" altLang="en-US" sz="1600" b="1" kern="0" dirty="0">
                    <a:solidFill>
                      <a:srgbClr val="000000"/>
                    </a:solidFill>
                    <a:latin typeface="Times New Roman"/>
                    <a:ea typeface="宋体"/>
                  </a:rPr>
                  <a:t>个位置也包含任何字符，其中</a:t>
                </a:r>
                <a:r>
                  <a:rPr lang="en-US" altLang="zh-CN" sz="1600" b="1" kern="0" dirty="0">
                    <a:solidFill>
                      <a:srgbClr val="000000"/>
                    </a:solidFill>
                    <a:latin typeface="Times New Roman"/>
                    <a:ea typeface="宋体"/>
                  </a:rPr>
                  <a:t>t</a:t>
                </a:r>
                <a:r>
                  <a:rPr lang="zh-CN" altLang="en-US" sz="1600" b="1" kern="0" dirty="0">
                    <a:solidFill>
                      <a:srgbClr val="000000"/>
                    </a:solidFill>
                    <a:latin typeface="Times New Roman"/>
                    <a:ea typeface="宋体"/>
                  </a:rPr>
                  <a:t>可以从</a:t>
                </a:r>
                <a:r>
                  <a:rPr lang="en-US" altLang="zh-CN" sz="1600" b="1" kern="0" dirty="0">
                    <a:solidFill>
                      <a:srgbClr val="000000"/>
                    </a:solidFill>
                    <a:latin typeface="Times New Roman"/>
                    <a:ea typeface="宋体"/>
                  </a:rPr>
                  <a:t>0</a:t>
                </a:r>
                <a:r>
                  <a:rPr lang="zh-CN" altLang="en-US" sz="1600" b="1" kern="0" dirty="0">
                    <a:solidFill>
                      <a:srgbClr val="000000"/>
                    </a:solidFill>
                    <a:latin typeface="Times New Roman"/>
                    <a:ea typeface="宋体"/>
                  </a:rPr>
                  <a:t>到</a:t>
                </a:r>
                <a14:m>
                  <m:oMath xmlns:m="http://schemas.openxmlformats.org/officeDocument/2006/math">
                    <m:sSup>
                      <m:sSupPr>
                        <m:ctrlPr>
                          <a:rPr lang="en-US" altLang="zh-CN" sz="1600" b="1" i="1" kern="0" dirty="0">
                            <a:solidFill>
                              <a:srgbClr val="000000"/>
                            </a:solidFill>
                            <a:latin typeface="Cambria Math" panose="02040503050406030204" pitchFamily="18" charset="0"/>
                            <a:ea typeface="宋体"/>
                          </a:rPr>
                        </m:ctrlPr>
                      </m:sSupPr>
                      <m:e>
                        <m:r>
                          <a:rPr lang="en-US" altLang="zh-CN" sz="1600" b="1" i="1" kern="0" dirty="0">
                            <a:solidFill>
                              <a:srgbClr val="000000"/>
                            </a:solidFill>
                            <a:latin typeface="Cambria Math"/>
                            <a:ea typeface="宋体"/>
                          </a:rPr>
                          <m:t>𝟐</m:t>
                        </m:r>
                      </m:e>
                      <m:sup>
                        <m:sSup>
                          <m:sSupPr>
                            <m:ctrlPr>
                              <a:rPr lang="en-US" altLang="zh-CN" sz="1600" b="1" i="1" kern="0" dirty="0">
                                <a:solidFill>
                                  <a:srgbClr val="000000"/>
                                </a:solidFill>
                                <a:latin typeface="Cambria Math" panose="02040503050406030204" pitchFamily="18" charset="0"/>
                                <a:ea typeface="宋体"/>
                              </a:rPr>
                            </m:ctrlPr>
                          </m:sSupPr>
                          <m:e>
                            <m:r>
                              <a:rPr lang="en-US" altLang="zh-CN" sz="1600" b="1" i="1" kern="0" dirty="0">
                                <a:solidFill>
                                  <a:srgbClr val="000000"/>
                                </a:solidFill>
                                <a:latin typeface="Cambria Math"/>
                                <a:ea typeface="宋体"/>
                              </a:rPr>
                              <m:t>𝒏</m:t>
                            </m:r>
                          </m:e>
                          <m:sup>
                            <m:r>
                              <a:rPr lang="en-US" altLang="zh-CN" sz="1600" b="1" i="1" kern="0" dirty="0">
                                <a:solidFill>
                                  <a:srgbClr val="000000"/>
                                </a:solidFill>
                                <a:latin typeface="Cambria Math"/>
                                <a:ea typeface="宋体"/>
                              </a:rPr>
                              <m:t>𝒌</m:t>
                            </m:r>
                          </m:sup>
                        </m:sSup>
                      </m:sup>
                    </m:sSup>
                    <m:r>
                      <a:rPr lang="en-US" altLang="zh-CN" sz="1600" b="1" i="1" kern="0" dirty="0">
                        <a:solidFill>
                          <a:srgbClr val="000000"/>
                        </a:solidFill>
                        <a:latin typeface="Cambria Math"/>
                        <a:ea typeface="宋体"/>
                      </a:rPr>
                      <m:t>−</m:t>
                    </m:r>
                    <m:r>
                      <a:rPr lang="en-US" altLang="zh-CN" sz="1600" b="1" i="1" kern="0" dirty="0">
                        <a:solidFill>
                          <a:srgbClr val="000000"/>
                        </a:solidFill>
                        <a:latin typeface="Cambria Math"/>
                        <a:ea typeface="宋体"/>
                      </a:rPr>
                      <m:t>𝒏</m:t>
                    </m:r>
                    <m:r>
                      <a:rPr lang="en-US" altLang="zh-CN" sz="1600" b="1" i="1" kern="0" dirty="0">
                        <a:solidFill>
                          <a:srgbClr val="000000"/>
                        </a:solidFill>
                        <a:latin typeface="Cambria Math"/>
                        <a:ea typeface="宋体"/>
                      </a:rPr>
                      <m:t>−</m:t>
                    </m:r>
                  </m:oMath>
                </a14:m>
                <a:r>
                  <a:rPr lang="en-US" altLang="zh-CN" sz="1600" b="1" kern="0" dirty="0">
                    <a:solidFill>
                      <a:srgbClr val="000000"/>
                    </a:solidFill>
                    <a:latin typeface="Times New Roman"/>
                    <a:ea typeface="宋体"/>
                  </a:rPr>
                  <a:t>2</a:t>
                </a:r>
                <a:r>
                  <a:rPr lang="zh-CN" altLang="en-US" sz="1600" b="1" kern="0" dirty="0">
                    <a:solidFill>
                      <a:srgbClr val="000000"/>
                    </a:solidFill>
                    <a:latin typeface="Times New Roman"/>
                    <a:ea typeface="宋体"/>
                  </a:rPr>
                  <a:t>，再下一个位置包含除空白符以外的任何字符</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最后，</a:t>
                </a:r>
                <a:r>
                  <a:rPr lang="en-US" altLang="zh-CN" sz="1600" b="1" kern="0" dirty="0">
                    <a:solidFill>
                      <a:srgbClr val="000000"/>
                    </a:solidFill>
                    <a:ea typeface="宋体"/>
                  </a:rPr>
                  <a:t> </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smtClean="0">
                            <a:solidFill>
                              <a:srgbClr val="000000"/>
                            </a:solidFill>
                            <a:latin typeface="Cambria Math"/>
                            <a:ea typeface="宋体"/>
                          </a:rPr>
                          <m:t>#</m:t>
                        </m:r>
                      </m:sub>
                    </m:sSub>
                  </m:oMath>
                </a14:m>
                <a:r>
                  <a:rPr lang="zh-CN" altLang="en-US" sz="1600" b="1" kern="0" dirty="0">
                    <a:solidFill>
                      <a:srgbClr val="000000"/>
                    </a:solidFill>
                    <a:latin typeface="Times New Roman"/>
                    <a:ea typeface="宋体"/>
                  </a:rPr>
                  <a:t>产生所有位置在</a:t>
                </a:r>
                <a14:m>
                  <m:oMath xmlns:m="http://schemas.openxmlformats.org/officeDocument/2006/math">
                    <m:sSup>
                      <m:sSupPr>
                        <m:ctrlPr>
                          <a:rPr lang="en-US" altLang="zh-CN" sz="1600" b="1" i="1" kern="0" dirty="0">
                            <a:solidFill>
                              <a:srgbClr val="000000"/>
                            </a:solidFill>
                            <a:latin typeface="Cambria Math" panose="02040503050406030204" pitchFamily="18" charset="0"/>
                            <a:ea typeface="宋体"/>
                          </a:rPr>
                        </m:ctrlPr>
                      </m:sSupPr>
                      <m:e>
                        <m:r>
                          <a:rPr lang="en-US" altLang="zh-CN" sz="1600" b="1" i="1" kern="0" dirty="0">
                            <a:solidFill>
                              <a:srgbClr val="000000"/>
                            </a:solidFill>
                            <a:latin typeface="Cambria Math"/>
                            <a:ea typeface="宋体"/>
                          </a:rPr>
                          <m:t>𝟐</m:t>
                        </m:r>
                      </m:e>
                      <m:sup>
                        <m:sSup>
                          <m:sSupPr>
                            <m:ctrlPr>
                              <a:rPr lang="en-US" altLang="zh-CN" sz="1600" b="1" i="1" kern="0" dirty="0">
                                <a:solidFill>
                                  <a:srgbClr val="000000"/>
                                </a:solidFill>
                                <a:latin typeface="Cambria Math" panose="02040503050406030204" pitchFamily="18" charset="0"/>
                                <a:ea typeface="宋体"/>
                              </a:rPr>
                            </m:ctrlPr>
                          </m:sSupPr>
                          <m:e>
                            <m:r>
                              <a:rPr lang="en-US" altLang="zh-CN" sz="1600" b="1" i="1" kern="0" dirty="0">
                                <a:solidFill>
                                  <a:srgbClr val="000000"/>
                                </a:solidFill>
                                <a:latin typeface="Cambria Math"/>
                                <a:ea typeface="宋体"/>
                              </a:rPr>
                              <m:t>𝒏</m:t>
                            </m:r>
                          </m:e>
                          <m:sup>
                            <m:r>
                              <a:rPr lang="en-US" altLang="zh-CN" sz="1600" b="1" i="1" kern="0" dirty="0">
                                <a:solidFill>
                                  <a:srgbClr val="000000"/>
                                </a:solidFill>
                                <a:latin typeface="Cambria Math"/>
                                <a:ea typeface="宋体"/>
                              </a:rPr>
                              <m:t>𝒌</m:t>
                            </m:r>
                          </m:sup>
                        </m:sSup>
                      </m:sup>
                    </m:sSup>
                  </m:oMath>
                </a14:m>
                <a:r>
                  <a:rPr lang="en-US" altLang="zh-CN" sz="1600" b="1" kern="0" dirty="0">
                    <a:solidFill>
                      <a:srgbClr val="000000"/>
                    </a:solidFill>
                    <a:latin typeface="Times New Roman"/>
                    <a:ea typeface="宋体"/>
                  </a:rPr>
                  <a:t>+1</a:t>
                </a:r>
                <a:r>
                  <a:rPr lang="zh-CN" altLang="en-US" sz="1600" b="1" kern="0" dirty="0">
                    <a:solidFill>
                      <a:srgbClr val="000000"/>
                    </a:solidFill>
                    <a:latin typeface="Times New Roman"/>
                    <a:ea typeface="宋体"/>
                  </a:rPr>
                  <a:t>上不包含符号</a:t>
                </a:r>
                <a:r>
                  <a:rPr lang="en-US" altLang="zh-CN" sz="1600" b="1" kern="0" dirty="0">
                    <a:solidFill>
                      <a:srgbClr val="000000"/>
                    </a:solidFill>
                    <a:latin typeface="Times New Roman"/>
                    <a:ea typeface="宋体"/>
                  </a:rPr>
                  <a:t>#</a:t>
                </a:r>
                <a:r>
                  <a:rPr lang="zh-CN" altLang="en-US" sz="1600" b="1" kern="0" dirty="0">
                    <a:solidFill>
                      <a:srgbClr val="000000"/>
                    </a:solidFill>
                    <a:latin typeface="Times New Roman"/>
                    <a:ea typeface="宋体"/>
                  </a:rPr>
                  <a:t>的字符串，令</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𝑺</m:t>
                        </m:r>
                      </m:e>
                      <m:sub>
                        <m:r>
                          <a:rPr lang="en-US" altLang="zh-CN" sz="1600" b="1" i="1" kern="0">
                            <a:solidFill>
                              <a:srgbClr val="000000"/>
                            </a:solidFill>
                            <a:latin typeface="Cambria Math"/>
                            <a:ea typeface="宋体"/>
                          </a:rPr>
                          <m:t>#</m:t>
                        </m:r>
                      </m:sub>
                    </m:sSub>
                  </m:oMath>
                </a14:m>
                <a:r>
                  <a:rPr lang="zh-CN" altLang="en-US" sz="1600" b="1" kern="0" dirty="0">
                    <a:solidFill>
                      <a:srgbClr val="000000"/>
                    </a:solidFill>
                    <a:latin typeface="Times New Roman"/>
                    <a:ea typeface="宋体"/>
                  </a:rPr>
                  <a:t>是</a:t>
                </a:r>
                <a14:m>
                  <m:oMath xmlns:m="http://schemas.openxmlformats.org/officeDocument/2006/math">
                    <m:sSup>
                      <m:sSupPr>
                        <m:ctrlPr>
                          <a:rPr lang="en-US" altLang="zh-CN" sz="1600" b="1" i="1" kern="0" dirty="0" smtClean="0">
                            <a:solidFill>
                              <a:srgbClr val="000000"/>
                            </a:solidFill>
                            <a:latin typeface="Cambria Math" panose="02040503050406030204" pitchFamily="18" charset="0"/>
                            <a:ea typeface="宋体"/>
                          </a:rPr>
                        </m:ctrlPr>
                      </m:sSupPr>
                      <m:e>
                        <m:r>
                          <m:rPr>
                            <m:nor/>
                          </m:rPr>
                          <a:rPr lang="zh-CN" altLang="en-US" sz="1600" kern="0" dirty="0">
                            <a:latin typeface="Times New Roman"/>
                            <a:ea typeface="宋体"/>
                          </a:rPr>
                          <m:t>△</m:t>
                        </m:r>
                      </m:e>
                      <m:sup>
                        <m:sSup>
                          <m:sSupPr>
                            <m:ctrlPr>
                              <a:rPr lang="en-US" altLang="zh-CN" sz="1600" b="1" i="1" kern="0" dirty="0" smtClean="0">
                                <a:solidFill>
                                  <a:srgbClr val="000000"/>
                                </a:solidFill>
                                <a:latin typeface="Cambria Math" panose="02040503050406030204" pitchFamily="18" charset="0"/>
                                <a:ea typeface="宋体"/>
                              </a:rPr>
                            </m:ctrlPr>
                          </m:sSupPr>
                          <m:e>
                            <m:r>
                              <a:rPr lang="en-US" altLang="zh-CN" sz="1600" b="1" i="1" kern="0" dirty="0" smtClean="0">
                                <a:solidFill>
                                  <a:srgbClr val="000000"/>
                                </a:solidFill>
                                <a:latin typeface="Cambria Math"/>
                                <a:ea typeface="宋体"/>
                              </a:rPr>
                              <m:t>𝟐</m:t>
                            </m:r>
                          </m:e>
                          <m:sup>
                            <m:sSup>
                              <m:sSupPr>
                                <m:ctrlPr>
                                  <a:rPr lang="en-US" altLang="zh-CN" sz="1600" b="1" i="1" kern="0" dirty="0" smtClean="0">
                                    <a:solidFill>
                                      <a:srgbClr val="000000"/>
                                    </a:solidFill>
                                    <a:latin typeface="Cambria Math" panose="02040503050406030204" pitchFamily="18" charset="0"/>
                                    <a:ea typeface="宋体"/>
                                  </a:rPr>
                                </m:ctrlPr>
                              </m:sSupPr>
                              <m:e>
                                <m:r>
                                  <a:rPr lang="en-US" altLang="zh-CN" sz="1600" b="1" i="1" kern="0" dirty="0" smtClean="0">
                                    <a:solidFill>
                                      <a:srgbClr val="000000"/>
                                    </a:solidFill>
                                    <a:latin typeface="Cambria Math"/>
                                    <a:ea typeface="宋体"/>
                                  </a:rPr>
                                  <m:t>𝒏</m:t>
                                </m:r>
                              </m:e>
                              <m:sup>
                                <m:r>
                                  <a:rPr lang="en-US" altLang="zh-CN" sz="1600" b="1" i="1" kern="0" dirty="0" smtClean="0">
                                    <a:solidFill>
                                      <a:srgbClr val="000000"/>
                                    </a:solidFill>
                                    <a:latin typeface="Cambria Math"/>
                                    <a:ea typeface="宋体"/>
                                  </a:rPr>
                                  <m:t>𝒌</m:t>
                                </m:r>
                              </m:sup>
                            </m:sSup>
                          </m:sup>
                        </m:sSup>
                      </m:sup>
                    </m:sSup>
                    <m:sSub>
                      <m:sSubPr>
                        <m:ctrlPr>
                          <a:rPr lang="en-US" altLang="zh-CN" sz="1600" b="1" i="1" kern="0" dirty="0" smtClean="0">
                            <a:solidFill>
                              <a:srgbClr val="000000"/>
                            </a:solidFill>
                            <a:latin typeface="Cambria Math" panose="02040503050406030204" pitchFamily="18" charset="0"/>
                            <a:ea typeface="宋体"/>
                          </a:rPr>
                        </m:ctrlPr>
                      </m:sSubPr>
                      <m:e>
                        <m:r>
                          <m:rPr>
                            <m:nor/>
                          </m:rPr>
                          <a:rPr lang="zh-CN" altLang="en-US" sz="1600" kern="0" dirty="0">
                            <a:latin typeface="Times New Roman"/>
                            <a:ea typeface="宋体"/>
                          </a:rPr>
                          <m:t>△</m:t>
                        </m:r>
                      </m:e>
                      <m:sub>
                        <m:r>
                          <a:rPr lang="en-US" altLang="zh-CN" sz="1600" b="1" i="1" kern="0" dirty="0" smtClean="0">
                            <a:solidFill>
                              <a:srgbClr val="000000"/>
                            </a:solidFill>
                            <a:latin typeface="Cambria Math"/>
                            <a:ea typeface="宋体"/>
                          </a:rPr>
                          <m:t>−#</m:t>
                        </m:r>
                      </m:sub>
                    </m:sSub>
                    <m:r>
                      <m:rPr>
                        <m:nor/>
                      </m:rPr>
                      <a:rPr lang="zh-CN" altLang="en-US" sz="1600" kern="0" dirty="0">
                        <a:latin typeface="Times New Roman"/>
                        <a:ea typeface="宋体"/>
                      </a:rPr>
                      <m:t>△</m:t>
                    </m:r>
                  </m:oMath>
                </a14:m>
                <a:r>
                  <a:rPr lang="en-US" altLang="zh-CN" sz="1600" b="1" kern="0" dirty="0">
                    <a:solidFill>
                      <a:srgbClr val="000000"/>
                    </a:solidFill>
                    <a:latin typeface="Times New Roman"/>
                    <a:ea typeface="宋体"/>
                  </a:rPr>
                  <a:t>*</a:t>
                </a:r>
              </a:p>
            </p:txBody>
          </p:sp>
        </mc:Choice>
        <mc:Fallback xmlns="">
          <p:sp>
            <p:nvSpPr>
              <p:cNvPr id="3" name="矩形 2"/>
              <p:cNvSpPr>
                <a:spLocks noRot="1" noChangeAspect="1" noMove="1" noResize="1" noEditPoints="1" noAdjustHandles="1" noChangeArrowheads="1" noChangeShapeType="1" noTextEdit="1"/>
              </p:cNvSpPr>
              <p:nvPr/>
            </p:nvSpPr>
            <p:spPr>
              <a:xfrm>
                <a:off x="529037" y="1401128"/>
                <a:ext cx="7999579" cy="3082767"/>
              </a:xfrm>
              <a:prstGeom prst="rect">
                <a:avLst/>
              </a:prstGeom>
              <a:blipFill rotWithShape="1">
                <a:blip r:embed="rId4"/>
                <a:stretch>
                  <a:fillRect l="-305" r="-2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4046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29037" y="1401128"/>
                <a:ext cx="7999579" cy="1884618"/>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然后我们开始</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𝒓𝒆𝒋𝒆𝒄𝒕</m:t>
                        </m:r>
                      </m:sub>
                    </m:sSub>
                    <m:r>
                      <a:rPr lang="en-US" altLang="zh-CN" sz="1600" b="1" i="1" kern="0">
                        <a:solidFill>
                          <a:srgbClr val="000000"/>
                        </a:solidFill>
                        <a:latin typeface="Cambria Math"/>
                        <a:ea typeface="宋体"/>
                      </a:rPr>
                      <m:t> </m:t>
                    </m:r>
                  </m:oMath>
                </a14:m>
                <a:r>
                  <a:rPr lang="zh-CN" altLang="en-US" sz="1600" b="1" kern="0" dirty="0">
                    <a:solidFill>
                      <a:srgbClr val="000000"/>
                    </a:solidFill>
                    <a:latin typeface="Times New Roman"/>
                    <a:ea typeface="宋体"/>
                  </a:rPr>
                  <a:t>的构造，它产生所有非正常结束的字符串，即不包含拒绝格局的字符串。任何拒绝格局都包含状态</a:t>
                </a:r>
                <a14:m>
                  <m:oMath xmlns:m="http://schemas.openxmlformats.org/officeDocument/2006/math">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𝒒</m:t>
                        </m:r>
                      </m:e>
                      <m:sub>
                        <m:r>
                          <a:rPr lang="en-US" altLang="zh-CN" sz="1600" b="1" i="1" kern="0" smtClean="0">
                            <a:solidFill>
                              <a:srgbClr val="000000"/>
                            </a:solidFill>
                            <a:latin typeface="Cambria Math"/>
                            <a:ea typeface="宋体"/>
                          </a:rPr>
                          <m:t>𝒓𝒆𝒋𝒆𝒄𝒕</m:t>
                        </m:r>
                      </m:sub>
                    </m:sSub>
                  </m:oMath>
                </a14:m>
                <a:r>
                  <a:rPr lang="en-US" altLang="zh-CN" sz="1600" b="1" kern="0" dirty="0">
                    <a:solidFill>
                      <a:srgbClr val="000000"/>
                    </a:solidFill>
                    <a:ea typeface="宋体"/>
                  </a:rPr>
                  <a:t> ,</a:t>
                </a:r>
                <a:r>
                  <a:rPr lang="zh-CN" altLang="en-US" sz="1600" b="1" kern="0" dirty="0">
                    <a:solidFill>
                      <a:srgbClr val="000000"/>
                    </a:solidFill>
                    <a:ea typeface="宋体"/>
                  </a:rPr>
                  <a:t>所以令</a:t>
                </a:r>
                <a:endParaRPr lang="en-US" altLang="zh-CN" sz="1600" b="1" kern="0" dirty="0">
                  <a:solidFill>
                    <a:srgbClr val="000000"/>
                  </a:solidFill>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𝒓𝒆𝒋𝒆𝒄𝒕</m:t>
                        </m:r>
                      </m:sub>
                    </m:sSub>
                    <m:r>
                      <a:rPr lang="en-US" altLang="zh-CN" sz="1600" b="1" i="1" kern="0" smtClean="0">
                        <a:solidFill>
                          <a:srgbClr val="000000"/>
                        </a:solidFill>
                        <a:latin typeface="Cambria Math"/>
                        <a:ea typeface="宋体"/>
                      </a:rPr>
                      <m:t>=</m:t>
                    </m:r>
                    <m:sSubSup>
                      <m:sSubSupPr>
                        <m:ctrlPr>
                          <a:rPr lang="en-US" altLang="zh-CN" sz="1600" b="1" i="1" kern="0" smtClean="0">
                            <a:solidFill>
                              <a:srgbClr val="000000"/>
                            </a:solidFill>
                            <a:latin typeface="Cambria Math" panose="02040503050406030204" pitchFamily="18" charset="0"/>
                            <a:ea typeface="宋体"/>
                          </a:rPr>
                        </m:ctrlPr>
                      </m:sSubSupPr>
                      <m:e>
                        <m:r>
                          <m:rPr>
                            <m:nor/>
                          </m:rPr>
                          <a:rPr lang="zh-CN" altLang="en-US" sz="1600" kern="0" dirty="0">
                            <a:latin typeface="Times New Roman"/>
                            <a:ea typeface="宋体"/>
                          </a:rPr>
                          <m:t>△</m:t>
                        </m:r>
                      </m:e>
                      <m:sub>
                        <m:sSub>
                          <m:sSubPr>
                            <m:ctrlPr>
                              <a:rPr lang="en-US" altLang="zh-CN" sz="1600" b="1" i="1" kern="0" smtClean="0">
                                <a:solidFill>
                                  <a:srgbClr val="000000"/>
                                </a:solidFill>
                                <a:latin typeface="Cambria Math" panose="02040503050406030204" pitchFamily="18" charset="0"/>
                                <a:ea typeface="宋体"/>
                              </a:rPr>
                            </m:ctrlPr>
                          </m:sSubPr>
                          <m:e>
                            <m:r>
                              <a:rPr lang="en-US" altLang="zh-CN" sz="1600" b="1" i="1" kern="0" smtClean="0">
                                <a:solidFill>
                                  <a:srgbClr val="000000"/>
                                </a:solidFill>
                                <a:latin typeface="Cambria Math"/>
                                <a:ea typeface="宋体"/>
                              </a:rPr>
                              <m:t>𝒒</m:t>
                            </m:r>
                          </m:e>
                          <m:sub>
                            <m:r>
                              <a:rPr lang="en-US" altLang="zh-CN" sz="1600" b="1" i="1" kern="0" smtClean="0">
                                <a:solidFill>
                                  <a:srgbClr val="000000"/>
                                </a:solidFill>
                                <a:latin typeface="Cambria Math"/>
                                <a:ea typeface="宋体"/>
                              </a:rPr>
                              <m:t>𝒓𝒆𝒋𝒆𝒄𝒕</m:t>
                            </m:r>
                          </m:sub>
                        </m:sSub>
                      </m:sub>
                      <m:sup>
                        <m:r>
                          <a:rPr lang="zh-CN" altLang="en-US" sz="1600" b="1" i="1" kern="0" smtClean="0">
                            <a:solidFill>
                              <a:srgbClr val="000000"/>
                            </a:solidFill>
                            <a:latin typeface="Cambria Math"/>
                            <a:ea typeface="宋体"/>
                          </a:rPr>
                          <m:t>∗</m:t>
                        </m:r>
                      </m:sup>
                    </m:sSubSup>
                  </m:oMath>
                </a14:m>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所以</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𝒓𝒆𝒋𝒆𝒄𝒕</m:t>
                        </m:r>
                      </m:sub>
                    </m:sSub>
                  </m:oMath>
                </a14:m>
                <a:r>
                  <a:rPr lang="zh-CN" altLang="en-US" sz="1600" b="1" kern="0" dirty="0">
                    <a:solidFill>
                      <a:srgbClr val="000000"/>
                    </a:solidFill>
                    <a:latin typeface="Times New Roman"/>
                    <a:ea typeface="宋体"/>
                  </a:rPr>
                  <a:t>产生所有不含</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𝒒</m:t>
                        </m:r>
                      </m:e>
                      <m:sub>
                        <m:r>
                          <a:rPr lang="en-US" altLang="zh-CN" sz="1600" b="1" i="1" kern="0">
                            <a:solidFill>
                              <a:srgbClr val="000000"/>
                            </a:solidFill>
                            <a:latin typeface="Cambria Math"/>
                            <a:ea typeface="宋体"/>
                          </a:rPr>
                          <m:t>𝒓𝒆𝒋𝒆𝒄𝒕</m:t>
                        </m:r>
                      </m:sub>
                    </m:sSub>
                  </m:oMath>
                </a14:m>
                <a:r>
                  <a:rPr lang="zh-CN" altLang="en-US" sz="1600" b="1" kern="0" dirty="0">
                    <a:solidFill>
                      <a:srgbClr val="000000"/>
                    </a:solidFill>
                    <a:latin typeface="Times New Roman"/>
                    <a:ea typeface="宋体"/>
                  </a:rPr>
                  <a:t>的字符串</a:t>
                </a:r>
                <a:endParaRPr lang="en-US" altLang="zh-CN" sz="1600" b="1" kern="0" dirty="0">
                  <a:solidFill>
                    <a:srgbClr val="000000"/>
                  </a:solidFill>
                  <a:latin typeface="Times New Roman"/>
                  <a:ea typeface="宋体"/>
                </a:endParaRPr>
              </a:p>
            </p:txBody>
          </p:sp>
        </mc:Choice>
        <mc:Fallback xmlns="">
          <p:sp>
            <p:nvSpPr>
              <p:cNvPr id="3" name="矩形 2"/>
              <p:cNvSpPr>
                <a:spLocks noRot="1" noChangeAspect="1" noMove="1" noResize="1" noEditPoints="1" noAdjustHandles="1" noChangeArrowheads="1" noChangeShapeType="1" noTextEdit="1"/>
              </p:cNvSpPr>
              <p:nvPr/>
            </p:nvSpPr>
            <p:spPr>
              <a:xfrm>
                <a:off x="529037" y="1401128"/>
                <a:ext cx="7999579" cy="1884618"/>
              </a:xfrm>
              <a:prstGeom prst="rect">
                <a:avLst/>
              </a:prstGeom>
              <a:blipFill rotWithShape="1">
                <a:blip r:embed="rId4"/>
                <a:stretch>
                  <a:fillRect l="-3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870802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29037" y="1401128"/>
                <a:ext cx="7999579" cy="3061736"/>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最后我们构造</a:t>
                </a: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𝒘𝒊𝒏𝒅𝒐𝒘</m:t>
                        </m:r>
                      </m:sub>
                    </m:sSub>
                  </m:oMath>
                </a14:m>
                <a:r>
                  <a:rPr lang="zh-CN" altLang="en-US" sz="1600" b="1" kern="0" dirty="0">
                    <a:solidFill>
                      <a:srgbClr val="000000"/>
                    </a:solidFill>
                    <a:latin typeface="Times New Roman"/>
                    <a:ea typeface="宋体"/>
                  </a:rPr>
                  <a:t>，使它产生所有这样的字符串，其中一个格局不能正确地转变为下一个格局。库克</a:t>
                </a:r>
                <a:r>
                  <a:rPr lang="en-US" altLang="zh-CN" sz="1600" b="1" kern="0" dirty="0">
                    <a:solidFill>
                      <a:srgbClr val="000000"/>
                    </a:solidFill>
                    <a:latin typeface="Times New Roman"/>
                    <a:ea typeface="宋体"/>
                  </a:rPr>
                  <a:t>-</a:t>
                </a:r>
                <a:r>
                  <a:rPr lang="zh-CN" altLang="en-US" sz="1600" b="1" kern="0" dirty="0">
                    <a:solidFill>
                      <a:srgbClr val="000000"/>
                    </a:solidFill>
                    <a:latin typeface="Times New Roman"/>
                    <a:ea typeface="宋体"/>
                  </a:rPr>
                  <a:t>列文定理的证明中提到，只要第一个格局的每三个连续符号都能根据转移函数正确地产生第二个格局的相应的三个符号，就判定第一个格局合法地产生第二个格局。</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所以如果一个格局不能产生另一个格局，通过考察适当的六个符号就能使错误显现出来。令</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14:m>
                  <m:oMath xmlns:m="http://schemas.openxmlformats.org/officeDocument/2006/math">
                    <m:sSub>
                      <m:sSubPr>
                        <m:ctrlPr>
                          <a:rPr lang="en-US" altLang="zh-CN" sz="1600" b="1" i="1" kern="0">
                            <a:solidFill>
                              <a:srgbClr val="000000"/>
                            </a:solidFill>
                            <a:latin typeface="Cambria Math" panose="02040503050406030204" pitchFamily="18" charset="0"/>
                            <a:ea typeface="宋体"/>
                          </a:rPr>
                        </m:ctrlPr>
                      </m:sSubPr>
                      <m:e>
                        <m:r>
                          <a:rPr lang="en-US" altLang="zh-CN" sz="1600" b="1" i="1" kern="0">
                            <a:solidFill>
                              <a:srgbClr val="000000"/>
                            </a:solidFill>
                            <a:latin typeface="Cambria Math"/>
                            <a:ea typeface="宋体"/>
                          </a:rPr>
                          <m:t>𝑹</m:t>
                        </m:r>
                      </m:e>
                      <m:sub>
                        <m:r>
                          <a:rPr lang="en-US" altLang="zh-CN" sz="1600" b="1" i="1" kern="0">
                            <a:solidFill>
                              <a:srgbClr val="000000"/>
                            </a:solidFill>
                            <a:latin typeface="Cambria Math"/>
                            <a:ea typeface="宋体"/>
                          </a:rPr>
                          <m:t>𝒃𝒂𝒅</m:t>
                        </m:r>
                        <m:r>
                          <a:rPr lang="en-US" altLang="zh-CN" sz="1600" b="1" i="1" kern="0">
                            <a:solidFill>
                              <a:srgbClr val="000000"/>
                            </a:solidFill>
                            <a:latin typeface="Cambria Math"/>
                            <a:ea typeface="宋体"/>
                          </a:rPr>
                          <m:t>−</m:t>
                        </m:r>
                        <m:r>
                          <a:rPr lang="en-US" altLang="zh-CN" sz="1600" b="1" i="1" kern="0">
                            <a:solidFill>
                              <a:srgbClr val="000000"/>
                            </a:solidFill>
                            <a:latin typeface="Cambria Math"/>
                            <a:ea typeface="宋体"/>
                          </a:rPr>
                          <m:t>𝒘𝒊𝒏𝒅𝒐𝒘</m:t>
                        </m:r>
                      </m:sub>
                    </m:sSub>
                  </m:oMath>
                </a14:m>
                <a:r>
                  <a:rPr lang="en-US" altLang="zh-CN" sz="1600" b="1" kern="0" dirty="0">
                    <a:solidFill>
                      <a:srgbClr val="000000"/>
                    </a:solidFill>
                    <a:latin typeface="Times New Roman"/>
                    <a:ea typeface="宋体"/>
                  </a:rPr>
                  <a:t>=</a:t>
                </a:r>
                <a14:m>
                  <m:oMath xmlns:m="http://schemas.openxmlformats.org/officeDocument/2006/math">
                    <m:nary>
                      <m:naryPr>
                        <m:chr m:val="⋃"/>
                        <m:supHide m:val="on"/>
                        <m:ctrlPr>
                          <a:rPr lang="en-US" altLang="zh-CN" sz="1600" b="1" i="1" kern="0" dirty="0" smtClean="0">
                            <a:solidFill>
                              <a:srgbClr val="000000"/>
                            </a:solidFill>
                            <a:latin typeface="Cambria Math" panose="02040503050406030204" pitchFamily="18" charset="0"/>
                            <a:ea typeface="宋体"/>
                          </a:rPr>
                        </m:ctrlPr>
                      </m:naryPr>
                      <m:sub>
                        <m:r>
                          <m:rPr>
                            <m:sty m:val="p"/>
                            <m:brk m:alnAt="7"/>
                          </m:rPr>
                          <a:rPr lang="en-US" altLang="zh-CN" sz="1600" b="1" i="1" kern="0" dirty="0">
                            <a:solidFill>
                              <a:srgbClr val="000000"/>
                            </a:solidFill>
                            <a:latin typeface="Cambria Math"/>
                            <a:ea typeface="宋体"/>
                          </a:rPr>
                          <m:t>b</m:t>
                        </m:r>
                        <m:r>
                          <m:rPr>
                            <m:sty m:val="p"/>
                          </m:rPr>
                          <a:rPr lang="en-US" altLang="zh-CN" sz="1600" b="1" i="1" kern="0" dirty="0">
                            <a:solidFill>
                              <a:srgbClr val="000000"/>
                            </a:solidFill>
                            <a:latin typeface="Cambria Math"/>
                            <a:ea typeface="宋体"/>
                          </a:rPr>
                          <m:t>ad</m:t>
                        </m:r>
                        <m:r>
                          <a:rPr lang="en-US" altLang="zh-CN" sz="1600" b="1" i="1" kern="0" dirty="0" smtClean="0">
                            <a:solidFill>
                              <a:srgbClr val="000000"/>
                            </a:solidFill>
                            <a:latin typeface="Cambria Math"/>
                            <a:ea typeface="宋体"/>
                          </a:rPr>
                          <m:t>(</m:t>
                        </m:r>
                        <m:r>
                          <a:rPr lang="en-US" altLang="zh-CN" sz="1600" b="1" i="1" kern="0" dirty="0" smtClean="0">
                            <a:solidFill>
                              <a:srgbClr val="000000"/>
                            </a:solidFill>
                            <a:latin typeface="Cambria Math"/>
                            <a:ea typeface="宋体"/>
                          </a:rPr>
                          <m:t>𝒂𝒃𝒄</m:t>
                        </m:r>
                        <m:r>
                          <a:rPr lang="en-US" altLang="zh-CN" sz="1600" b="1" i="1" kern="0" dirty="0" smtClean="0">
                            <a:solidFill>
                              <a:srgbClr val="000000"/>
                            </a:solidFill>
                            <a:latin typeface="Cambria Math"/>
                            <a:ea typeface="宋体"/>
                          </a:rPr>
                          <m:t>,</m:t>
                        </m:r>
                        <m:r>
                          <a:rPr lang="en-US" altLang="zh-CN" sz="1600" b="1" i="1" kern="0" dirty="0" smtClean="0">
                            <a:solidFill>
                              <a:srgbClr val="000000"/>
                            </a:solidFill>
                            <a:latin typeface="Cambria Math"/>
                            <a:ea typeface="宋体"/>
                          </a:rPr>
                          <m:t>𝒅𝒆𝒇</m:t>
                        </m:r>
                        <m:r>
                          <a:rPr lang="en-US" altLang="zh-CN" sz="1600" b="1" i="1" kern="0" dirty="0" smtClean="0">
                            <a:solidFill>
                              <a:srgbClr val="000000"/>
                            </a:solidFill>
                            <a:latin typeface="Cambria Math"/>
                            <a:ea typeface="宋体"/>
                          </a:rPr>
                          <m:t>)</m:t>
                        </m:r>
                      </m:sub>
                      <m:sup/>
                      <m:e>
                        <m:r>
                          <m:rPr>
                            <m:nor/>
                          </m:rPr>
                          <a:rPr lang="zh-CN" altLang="en-US" sz="1600" kern="0" dirty="0">
                            <a:latin typeface="Times New Roman"/>
                            <a:ea typeface="宋体"/>
                          </a:rPr>
                          <m:t>△</m:t>
                        </m:r>
                        <m:r>
                          <m:rPr>
                            <m:nor/>
                          </m:rPr>
                          <a:rPr lang="en-US" altLang="zh-CN" sz="1600" b="1" kern="0" dirty="0">
                            <a:solidFill>
                              <a:srgbClr val="000000"/>
                            </a:solidFill>
                            <a:latin typeface="Times New Roman"/>
                            <a:ea typeface="宋体"/>
                          </a:rPr>
                          <m:t>∗</m:t>
                        </m:r>
                        <m:r>
                          <a:rPr lang="en-US" altLang="zh-CN" sz="1600" b="1" i="1" kern="0" dirty="0" smtClean="0">
                            <a:solidFill>
                              <a:srgbClr val="000000"/>
                            </a:solidFill>
                            <a:latin typeface="Cambria Math"/>
                            <a:ea typeface="宋体"/>
                          </a:rPr>
                          <m:t>𝒂𝒃𝒄</m:t>
                        </m:r>
                      </m:e>
                    </m:nary>
                    <m:sSup>
                      <m:sSupPr>
                        <m:ctrlPr>
                          <a:rPr lang="en-US" altLang="zh-CN" sz="1600" b="1" i="1" kern="0" dirty="0" smtClean="0">
                            <a:solidFill>
                              <a:srgbClr val="000000"/>
                            </a:solidFill>
                            <a:latin typeface="Cambria Math" panose="02040503050406030204" pitchFamily="18" charset="0"/>
                            <a:ea typeface="宋体"/>
                          </a:rPr>
                        </m:ctrlPr>
                      </m:sSupPr>
                      <m:e>
                        <m:r>
                          <m:rPr>
                            <m:nor/>
                          </m:rPr>
                          <a:rPr lang="zh-CN" altLang="en-US" sz="1600" kern="0" dirty="0">
                            <a:latin typeface="Times New Roman"/>
                            <a:ea typeface="宋体"/>
                          </a:rPr>
                          <m:t>△</m:t>
                        </m:r>
                      </m:e>
                      <m:sup>
                        <m:sSup>
                          <m:sSupPr>
                            <m:ctrlPr>
                              <a:rPr lang="en-US" altLang="zh-CN" sz="1600" b="1" i="1" kern="0" dirty="0">
                                <a:solidFill>
                                  <a:srgbClr val="000000"/>
                                </a:solidFill>
                                <a:latin typeface="Cambria Math" panose="02040503050406030204" pitchFamily="18" charset="0"/>
                                <a:ea typeface="宋体"/>
                              </a:rPr>
                            </m:ctrlPr>
                          </m:sSupPr>
                          <m:e>
                            <m:r>
                              <a:rPr lang="en-US" altLang="zh-CN" sz="1600" b="1" i="1" kern="0" dirty="0">
                                <a:solidFill>
                                  <a:srgbClr val="000000"/>
                                </a:solidFill>
                                <a:latin typeface="Cambria Math"/>
                                <a:ea typeface="宋体"/>
                              </a:rPr>
                              <m:t>𝟐</m:t>
                            </m:r>
                          </m:e>
                          <m:sup>
                            <m:sSup>
                              <m:sSupPr>
                                <m:ctrlPr>
                                  <a:rPr lang="en-US" altLang="zh-CN" sz="1600" b="1" i="1" kern="0" dirty="0">
                                    <a:solidFill>
                                      <a:srgbClr val="000000"/>
                                    </a:solidFill>
                                    <a:latin typeface="Cambria Math" panose="02040503050406030204" pitchFamily="18" charset="0"/>
                                    <a:ea typeface="宋体"/>
                                  </a:rPr>
                                </m:ctrlPr>
                              </m:sSupPr>
                              <m:e>
                                <m:r>
                                  <a:rPr lang="en-US" altLang="zh-CN" sz="1600" b="1" i="1" kern="0" dirty="0">
                                    <a:solidFill>
                                      <a:srgbClr val="000000"/>
                                    </a:solidFill>
                                    <a:latin typeface="Cambria Math"/>
                                    <a:ea typeface="宋体"/>
                                  </a:rPr>
                                  <m:t>𝒏</m:t>
                                </m:r>
                              </m:e>
                              <m:sup>
                                <m:r>
                                  <a:rPr lang="en-US" altLang="zh-CN" sz="1600" b="1" i="1" kern="0" dirty="0">
                                    <a:solidFill>
                                      <a:srgbClr val="000000"/>
                                    </a:solidFill>
                                    <a:latin typeface="Cambria Math"/>
                                    <a:ea typeface="宋体"/>
                                  </a:rPr>
                                  <m:t>𝒌</m:t>
                                </m:r>
                              </m:sup>
                            </m:sSup>
                          </m:sup>
                        </m:sSup>
                        <m:r>
                          <a:rPr lang="en-US" altLang="zh-CN" sz="1600" b="1" i="1" kern="0" dirty="0">
                            <a:solidFill>
                              <a:srgbClr val="000000"/>
                            </a:solidFill>
                            <a:latin typeface="Cambria Math"/>
                            <a:ea typeface="宋体"/>
                          </a:rPr>
                          <m:t>−</m:t>
                        </m:r>
                        <m:r>
                          <m:rPr>
                            <m:nor/>
                          </m:rPr>
                          <a:rPr lang="en-US" altLang="zh-CN" sz="1600" b="1" kern="0" dirty="0">
                            <a:solidFill>
                              <a:srgbClr val="000000"/>
                            </a:solidFill>
                            <a:latin typeface="Times New Roman"/>
                            <a:ea typeface="宋体"/>
                          </a:rPr>
                          <m:t>2</m:t>
                        </m:r>
                      </m:sup>
                    </m:sSup>
                  </m:oMath>
                </a14:m>
                <a:r>
                  <a:rPr lang="en-US" altLang="zh-CN" sz="1600" b="1" kern="0" dirty="0">
                    <a:solidFill>
                      <a:srgbClr val="000000"/>
                    </a:solidFill>
                    <a:latin typeface="Times New Roman"/>
                    <a:ea typeface="宋体"/>
                  </a:rPr>
                  <a:t>def</a:t>
                </a:r>
                <a:r>
                  <a:rPr lang="zh-CN" altLang="en-US" sz="1600" kern="0" dirty="0">
                    <a:ea typeface="宋体"/>
                  </a:rPr>
                  <a:t> </a:t>
                </a:r>
                <a14:m>
                  <m:oMath xmlns:m="http://schemas.openxmlformats.org/officeDocument/2006/math">
                    <m:r>
                      <m:rPr>
                        <m:nor/>
                      </m:rPr>
                      <a:rPr lang="zh-CN" altLang="en-US" sz="1600" kern="0" dirty="0">
                        <a:latin typeface="Times New Roman"/>
                        <a:ea typeface="宋体"/>
                      </a:rPr>
                      <m:t>△</m:t>
                    </m:r>
                    <m:r>
                      <m:rPr>
                        <m:nor/>
                      </m:rPr>
                      <a:rPr lang="en-US" altLang="zh-CN" sz="1600" b="1" kern="0" dirty="0">
                        <a:solidFill>
                          <a:srgbClr val="000000"/>
                        </a:solidFill>
                        <a:latin typeface="Times New Roman"/>
                        <a:ea typeface="宋体"/>
                      </a:rPr>
                      <m:t>∗</m:t>
                    </m:r>
                  </m:oMath>
                </a14:m>
                <a:endParaRPr lang="en-US" altLang="zh-CN" sz="1600" b="1" kern="0" dirty="0">
                  <a:solidFill>
                    <a:srgbClr val="000000"/>
                  </a:solidFill>
                  <a:latin typeface="Times New Roman"/>
                  <a:ea typeface="宋体"/>
                </a:endParaRPr>
              </a:p>
            </p:txBody>
          </p:sp>
        </mc:Choice>
        <mc:Fallback xmlns="">
          <p:sp>
            <p:nvSpPr>
              <p:cNvPr id="3" name="矩形 2"/>
              <p:cNvSpPr>
                <a:spLocks noRot="1" noChangeAspect="1" noMove="1" noResize="1" noEditPoints="1" noAdjustHandles="1" noChangeArrowheads="1" noChangeShapeType="1" noTextEdit="1"/>
              </p:cNvSpPr>
              <p:nvPr/>
            </p:nvSpPr>
            <p:spPr>
              <a:xfrm>
                <a:off x="529037" y="1401128"/>
                <a:ext cx="7999579" cy="3061736"/>
              </a:xfrm>
              <a:prstGeom prst="rect">
                <a:avLst/>
              </a:prstGeom>
              <a:blipFill rotWithShape="1">
                <a:blip r:embed="rId4"/>
                <a:stretch>
                  <a:fillRect l="-305" r="-3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58511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29037" y="1401128"/>
                <a:ext cx="7999579" cy="784254"/>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其中</a:t>
                </a:r>
                <a:r>
                  <a:rPr lang="en-US" altLang="zh-CN" sz="1600" b="1" kern="0" dirty="0">
                    <a:solidFill>
                      <a:srgbClr val="000000"/>
                    </a:solidFill>
                    <a:latin typeface="Times New Roman"/>
                    <a:ea typeface="宋体"/>
                  </a:rPr>
                  <a:t>bad</a:t>
                </a:r>
                <a:r>
                  <a:rPr lang="zh-CN" altLang="en-US" sz="1600" b="1" kern="0" dirty="0">
                    <a:solidFill>
                      <a:srgbClr val="000000"/>
                    </a:solidFill>
                    <a:latin typeface="Times New Roman"/>
                    <a:ea typeface="宋体"/>
                  </a:rPr>
                  <a:t>（</a:t>
                </a:r>
                <a:r>
                  <a:rPr lang="en-US" altLang="zh-CN" sz="1600" b="1" kern="0" dirty="0" err="1">
                    <a:solidFill>
                      <a:srgbClr val="000000"/>
                    </a:solidFill>
                    <a:latin typeface="Times New Roman"/>
                    <a:ea typeface="宋体"/>
                  </a:rPr>
                  <a:t>adc,def</a:t>
                </a:r>
                <a:r>
                  <a:rPr lang="zh-CN" altLang="en-US" sz="1600" b="1" kern="0" dirty="0">
                    <a:solidFill>
                      <a:srgbClr val="000000"/>
                    </a:solidFill>
                    <a:latin typeface="Times New Roman"/>
                    <a:ea typeface="宋体"/>
                  </a:rPr>
                  <a:t>）的意思是根据转移函数</a:t>
                </a:r>
                <a:r>
                  <a:rPr lang="en-US" altLang="zh-CN" sz="1600" b="1" kern="0" dirty="0" err="1">
                    <a:solidFill>
                      <a:srgbClr val="000000"/>
                    </a:solidFill>
                    <a:latin typeface="Times New Roman"/>
                    <a:ea typeface="宋体"/>
                  </a:rPr>
                  <a:t>abc</a:t>
                </a:r>
                <a:r>
                  <a:rPr lang="zh-CN" altLang="en-US" sz="1600" b="1" kern="0" dirty="0">
                    <a:solidFill>
                      <a:srgbClr val="000000"/>
                    </a:solidFill>
                    <a:latin typeface="Times New Roman"/>
                    <a:ea typeface="宋体"/>
                  </a:rPr>
                  <a:t>不能生成</a:t>
                </a:r>
                <a:r>
                  <a:rPr lang="en-US" altLang="zh-CN" sz="1600" b="1" kern="0" dirty="0" err="1">
                    <a:solidFill>
                      <a:srgbClr val="000000"/>
                    </a:solidFill>
                    <a:latin typeface="Times New Roman"/>
                    <a:ea typeface="宋体"/>
                  </a:rPr>
                  <a:t>def</a:t>
                </a:r>
                <a:r>
                  <a:rPr lang="zh-CN" altLang="en-US" sz="1600" b="1" kern="0" dirty="0">
                    <a:solidFill>
                      <a:srgbClr val="000000"/>
                    </a:solidFill>
                    <a:latin typeface="Times New Roman"/>
                    <a:ea typeface="宋体"/>
                  </a:rPr>
                  <a:t>。并运算只是对</a:t>
                </a:r>
                <a14:m>
                  <m:oMath xmlns:m="http://schemas.openxmlformats.org/officeDocument/2006/math">
                    <m:r>
                      <m:rPr>
                        <m:nor/>
                      </m:rPr>
                      <a:rPr lang="zh-CN" altLang="en-US" sz="1600" kern="0" dirty="0">
                        <a:latin typeface="Times New Roman"/>
                        <a:ea typeface="宋体"/>
                      </a:rPr>
                      <m:t>△</m:t>
                    </m:r>
                  </m:oMath>
                </a14:m>
                <a:r>
                  <a:rPr lang="zh-CN" altLang="en-US" sz="1600" b="1" kern="0" dirty="0">
                    <a:solidFill>
                      <a:srgbClr val="000000"/>
                    </a:solidFill>
                    <a:latin typeface="Times New Roman"/>
                    <a:ea typeface="宋体"/>
                  </a:rPr>
                  <a:t>中这样的符号</a:t>
                </a:r>
                <a:r>
                  <a:rPr lang="en-US" altLang="zh-CN" sz="1600" b="1" kern="0" dirty="0" err="1">
                    <a:solidFill>
                      <a:srgbClr val="000000"/>
                    </a:solidFill>
                    <a:latin typeface="Times New Roman"/>
                    <a:ea typeface="宋体"/>
                  </a:rPr>
                  <a:t>a,b,c,d,e,f</a:t>
                </a:r>
                <a:r>
                  <a:rPr lang="zh-CN" altLang="en-US" sz="1600" b="1" kern="0" dirty="0">
                    <a:solidFill>
                      <a:srgbClr val="000000"/>
                    </a:solidFill>
                    <a:latin typeface="Times New Roman"/>
                    <a:ea typeface="宋体"/>
                  </a:rPr>
                  <a:t>进行的。下图显示了在一个计算历史中这些符号的位置</a:t>
                </a:r>
                <a:endParaRPr lang="en-US" altLang="zh-CN" sz="1600" b="1" kern="0" dirty="0">
                  <a:solidFill>
                    <a:srgbClr val="000000"/>
                  </a:solidFill>
                  <a:latin typeface="Times New Roman"/>
                  <a:ea typeface="宋体"/>
                </a:endParaRPr>
              </a:p>
            </p:txBody>
          </p:sp>
        </mc:Choice>
        <mc:Fallback xmlns="">
          <p:sp>
            <p:nvSpPr>
              <p:cNvPr id="3" name="矩形 2"/>
              <p:cNvSpPr>
                <a:spLocks noRot="1" noChangeAspect="1" noMove="1" noResize="1" noEditPoints="1" noAdjustHandles="1" noChangeArrowheads="1" noChangeShapeType="1" noTextEdit="1"/>
              </p:cNvSpPr>
              <p:nvPr/>
            </p:nvSpPr>
            <p:spPr>
              <a:xfrm>
                <a:off x="529037" y="1401128"/>
                <a:ext cx="7999579" cy="784254"/>
              </a:xfrm>
              <a:prstGeom prst="rect">
                <a:avLst/>
              </a:prstGeom>
              <a:blipFill rotWithShape="1">
                <a:blip r:embed="rId4"/>
                <a:stretch>
                  <a:fillRect l="-305" r="-381" b="-10156"/>
                </a:stretch>
              </a:blipFill>
            </p:spPr>
            <p:txBody>
              <a:bodyPr/>
              <a:lstStyle/>
              <a:p>
                <a:r>
                  <a:rPr lang="zh-CN" altLang="en-US">
                    <a:noFill/>
                  </a:rPr>
                  <a:t> </a:t>
                </a:r>
              </a:p>
            </p:txBody>
          </p:sp>
        </mc:Fallback>
      </mc:AlternateContent>
      <p:grpSp>
        <p:nvGrpSpPr>
          <p:cNvPr id="8" name="Group 4"/>
          <p:cNvGrpSpPr>
            <a:grpSpLocks/>
          </p:cNvGrpSpPr>
          <p:nvPr/>
        </p:nvGrpSpPr>
        <p:grpSpPr bwMode="auto">
          <a:xfrm>
            <a:off x="1023317" y="2750061"/>
            <a:ext cx="6248400" cy="1655763"/>
            <a:chOff x="960" y="1680"/>
            <a:chExt cx="3936" cy="1043"/>
          </a:xfrm>
        </p:grpSpPr>
        <p:grpSp>
          <p:nvGrpSpPr>
            <p:cNvPr id="9" name="Group 5"/>
            <p:cNvGrpSpPr>
              <a:grpSpLocks/>
            </p:cNvGrpSpPr>
            <p:nvPr/>
          </p:nvGrpSpPr>
          <p:grpSpPr bwMode="auto">
            <a:xfrm>
              <a:off x="960" y="2160"/>
              <a:ext cx="3936" cy="240"/>
              <a:chOff x="432" y="2304"/>
              <a:chExt cx="3648" cy="192"/>
            </a:xfrm>
          </p:grpSpPr>
          <p:sp>
            <p:nvSpPr>
              <p:cNvPr id="23" name="Rectangle 6"/>
              <p:cNvSpPr>
                <a:spLocks noChangeArrowheads="1"/>
              </p:cNvSpPr>
              <p:nvPr/>
            </p:nvSpPr>
            <p:spPr bwMode="auto">
              <a:xfrm>
                <a:off x="43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24" name="Rectangle 7"/>
              <p:cNvSpPr>
                <a:spLocks noChangeArrowheads="1"/>
              </p:cNvSpPr>
              <p:nvPr/>
            </p:nvSpPr>
            <p:spPr bwMode="auto">
              <a:xfrm>
                <a:off x="72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25" name="Rectangle 8"/>
              <p:cNvSpPr>
                <a:spLocks noChangeArrowheads="1"/>
              </p:cNvSpPr>
              <p:nvPr/>
            </p:nvSpPr>
            <p:spPr bwMode="auto">
              <a:xfrm>
                <a:off x="91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26" name="Rectangle 9"/>
              <p:cNvSpPr>
                <a:spLocks noChangeArrowheads="1"/>
              </p:cNvSpPr>
              <p:nvPr/>
            </p:nvSpPr>
            <p:spPr bwMode="auto">
              <a:xfrm>
                <a:off x="1248"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a:t>
                </a:r>
              </a:p>
            </p:txBody>
          </p:sp>
          <p:sp>
            <p:nvSpPr>
              <p:cNvPr id="27" name="Rectangle 10"/>
              <p:cNvSpPr>
                <a:spLocks noChangeArrowheads="1"/>
              </p:cNvSpPr>
              <p:nvPr/>
            </p:nvSpPr>
            <p:spPr bwMode="auto">
              <a:xfrm>
                <a:off x="144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b</a:t>
                </a:r>
              </a:p>
            </p:txBody>
          </p:sp>
          <p:sp>
            <p:nvSpPr>
              <p:cNvPr id="28" name="Rectangle 11"/>
              <p:cNvSpPr>
                <a:spLocks noChangeArrowheads="1"/>
              </p:cNvSpPr>
              <p:nvPr/>
            </p:nvSpPr>
            <p:spPr bwMode="auto">
              <a:xfrm>
                <a:off x="163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c</a:t>
                </a:r>
              </a:p>
            </p:txBody>
          </p:sp>
          <p:sp>
            <p:nvSpPr>
              <p:cNvPr id="29" name="Rectangle 12"/>
              <p:cNvSpPr>
                <a:spLocks noChangeArrowheads="1"/>
              </p:cNvSpPr>
              <p:nvPr/>
            </p:nvSpPr>
            <p:spPr bwMode="auto">
              <a:xfrm>
                <a:off x="1824"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0" name="Rectangle 13"/>
              <p:cNvSpPr>
                <a:spLocks noChangeArrowheads="1"/>
              </p:cNvSpPr>
              <p:nvPr/>
            </p:nvSpPr>
            <p:spPr bwMode="auto">
              <a:xfrm>
                <a:off x="216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1" name="Rectangle 14"/>
              <p:cNvSpPr>
                <a:spLocks noChangeArrowheads="1"/>
              </p:cNvSpPr>
              <p:nvPr/>
            </p:nvSpPr>
            <p:spPr bwMode="auto">
              <a:xfrm>
                <a:off x="235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2" name="Rectangle 15"/>
              <p:cNvSpPr>
                <a:spLocks noChangeArrowheads="1"/>
              </p:cNvSpPr>
              <p:nvPr/>
            </p:nvSpPr>
            <p:spPr bwMode="auto">
              <a:xfrm>
                <a:off x="2688"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d</a:t>
                </a:r>
              </a:p>
            </p:txBody>
          </p:sp>
          <p:sp>
            <p:nvSpPr>
              <p:cNvPr id="33" name="Rectangle 16"/>
              <p:cNvSpPr>
                <a:spLocks noChangeArrowheads="1"/>
              </p:cNvSpPr>
              <p:nvPr/>
            </p:nvSpPr>
            <p:spPr bwMode="auto">
              <a:xfrm>
                <a:off x="288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e</a:t>
                </a:r>
              </a:p>
            </p:txBody>
          </p:sp>
          <p:sp>
            <p:nvSpPr>
              <p:cNvPr id="34" name="Rectangle 17"/>
              <p:cNvSpPr>
                <a:spLocks noChangeArrowheads="1"/>
              </p:cNvSpPr>
              <p:nvPr/>
            </p:nvSpPr>
            <p:spPr bwMode="auto">
              <a:xfrm>
                <a:off x="307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f</a:t>
                </a:r>
              </a:p>
            </p:txBody>
          </p:sp>
          <p:sp>
            <p:nvSpPr>
              <p:cNvPr id="35" name="Rectangle 18"/>
              <p:cNvSpPr>
                <a:spLocks noChangeArrowheads="1"/>
              </p:cNvSpPr>
              <p:nvPr/>
            </p:nvSpPr>
            <p:spPr bwMode="auto">
              <a:xfrm>
                <a:off x="3264"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6" name="Rectangle 19"/>
              <p:cNvSpPr>
                <a:spLocks noChangeArrowheads="1"/>
              </p:cNvSpPr>
              <p:nvPr/>
            </p:nvSpPr>
            <p:spPr bwMode="auto">
              <a:xfrm>
                <a:off x="355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7" name="Rectangle 20"/>
              <p:cNvSpPr>
                <a:spLocks noChangeArrowheads="1"/>
              </p:cNvSpPr>
              <p:nvPr/>
            </p:nvSpPr>
            <p:spPr bwMode="auto">
              <a:xfrm>
                <a:off x="3744"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grpSp>
        <p:pic>
          <p:nvPicPr>
            <p:cNvPr id="10" name="Picture 21"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0">
              <a:off x="2044" y="1316"/>
              <a:ext cx="231"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1" name="Picture 22"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0">
              <a:off x="3580" y="1316"/>
              <a:ext cx="231"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2" name="Rectangle 23"/>
            <p:cNvSpPr>
              <a:spLocks noChangeArrowheads="1"/>
            </p:cNvSpPr>
            <p:nvPr/>
          </p:nvSpPr>
          <p:spPr bwMode="auto">
            <a:xfrm>
              <a:off x="2016" y="1680"/>
              <a:ext cx="36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C</a:t>
              </a:r>
              <a:r>
                <a:rPr kumimoji="0" lang="en-US" altLang="zh-CN" sz="1800" b="1" i="1" u="none" strike="noStrike" kern="0" cap="none" spc="0" normalizeH="0" baseline="-25000" noProof="0">
                  <a:ln>
                    <a:noFill/>
                  </a:ln>
                  <a:solidFill>
                    <a:sysClr val="windowText" lastClr="000000"/>
                  </a:solidFill>
                  <a:effectLst/>
                  <a:uLnTx/>
                  <a:uFillTx/>
                </a:rPr>
                <a:t>i</a:t>
              </a:r>
            </a:p>
          </p:txBody>
        </p:sp>
        <p:sp>
          <p:nvSpPr>
            <p:cNvPr id="17" name="Rectangle 24"/>
            <p:cNvSpPr>
              <a:spLocks noChangeArrowheads="1"/>
            </p:cNvSpPr>
            <p:nvPr/>
          </p:nvSpPr>
          <p:spPr bwMode="auto">
            <a:xfrm>
              <a:off x="3552" y="1680"/>
              <a:ext cx="36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C</a:t>
              </a:r>
              <a:r>
                <a:rPr kumimoji="0" lang="en-US" altLang="zh-CN" sz="1800" b="1" i="1" u="none" strike="noStrike" kern="0" cap="none" spc="0" normalizeH="0" baseline="-25000" noProof="0">
                  <a:ln>
                    <a:noFill/>
                  </a:ln>
                  <a:solidFill>
                    <a:sysClr val="windowText" lastClr="000000"/>
                  </a:solidFill>
                  <a:effectLst/>
                  <a:uLnTx/>
                  <a:uFillTx/>
                </a:rPr>
                <a:t>i+1</a:t>
              </a:r>
            </a:p>
          </p:txBody>
        </p:sp>
        <p:sp>
          <p:nvSpPr>
            <p:cNvPr id="18" name="Line 25"/>
            <p:cNvSpPr>
              <a:spLocks noChangeShapeType="1"/>
            </p:cNvSpPr>
            <p:nvPr/>
          </p:nvSpPr>
          <p:spPr bwMode="auto">
            <a:xfrm flipV="1">
              <a:off x="2448" y="2448"/>
              <a:ext cx="0" cy="2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Line 26"/>
            <p:cNvSpPr>
              <a:spLocks noChangeShapeType="1"/>
            </p:cNvSpPr>
            <p:nvPr/>
          </p:nvSpPr>
          <p:spPr bwMode="auto">
            <a:xfrm flipV="1">
              <a:off x="3408" y="2448"/>
              <a:ext cx="0" cy="2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27"/>
            <p:cNvSpPr>
              <a:spLocks noChangeShapeType="1"/>
            </p:cNvSpPr>
            <p:nvPr/>
          </p:nvSpPr>
          <p:spPr bwMode="auto">
            <a:xfrm flipH="1">
              <a:off x="2448" y="2592"/>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28"/>
            <p:cNvSpPr>
              <a:spLocks noChangeShapeType="1"/>
            </p:cNvSpPr>
            <p:nvPr/>
          </p:nvSpPr>
          <p:spPr bwMode="auto">
            <a:xfrm>
              <a:off x="3120" y="2592"/>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Rectangle 29"/>
            <p:cNvSpPr>
              <a:spLocks noChangeArrowheads="1"/>
            </p:cNvSpPr>
            <p:nvPr/>
          </p:nvSpPr>
          <p:spPr bwMode="auto">
            <a:xfrm>
              <a:off x="2736" y="2496"/>
              <a:ext cx="36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defTabSz="914400">
                <a:defRPr/>
              </a:pPr>
              <a:r>
                <a:rPr lang="en-US" altLang="zh-CN" sz="1600" b="1" kern="0" dirty="0">
                  <a:solidFill>
                    <a:srgbClr val="000000"/>
                  </a:solidFill>
                  <a:latin typeface="Times New Roman"/>
                  <a:ea typeface="宋体"/>
                </a:rPr>
                <a:t>2 </a:t>
              </a:r>
              <a:r>
                <a:rPr lang="en-US" altLang="zh-CN" sz="1600" b="1" kern="0" baseline="30000" dirty="0">
                  <a:solidFill>
                    <a:srgbClr val="000000"/>
                  </a:solidFill>
                  <a:latin typeface="Times New Roman"/>
                  <a:ea typeface="宋体"/>
                </a:rPr>
                <a:t>(</a:t>
              </a:r>
              <a:r>
                <a:rPr lang="en-US" altLang="zh-CN" sz="1600" b="1" kern="0" baseline="30000" dirty="0" err="1">
                  <a:solidFill>
                    <a:srgbClr val="000000"/>
                  </a:solidFill>
                  <a:latin typeface="Times New Roman"/>
                  <a:ea typeface="宋体"/>
                </a:rPr>
                <a:t>n</a:t>
              </a:r>
              <a:r>
                <a:rPr lang="en-US" altLang="zh-CN" sz="1600" b="1" kern="0" baseline="50000" dirty="0" err="1">
                  <a:solidFill>
                    <a:srgbClr val="000000"/>
                  </a:solidFill>
                  <a:latin typeface="Times New Roman"/>
                  <a:ea typeface="宋体"/>
                </a:rPr>
                <a:t>k</a:t>
              </a:r>
              <a:r>
                <a:rPr lang="en-US" altLang="zh-CN" sz="1600" b="1" kern="0" baseline="30000" dirty="0">
                  <a:solidFill>
                    <a:srgbClr val="000000"/>
                  </a:solidFill>
                  <a:latin typeface="Times New Roman"/>
                  <a:ea typeface="宋体"/>
                </a:rPr>
                <a:t>) </a:t>
              </a:r>
              <a:r>
                <a:rPr kumimoji="0" lang="en-US" altLang="zh-CN" sz="1600" b="1" i="0" u="none" strike="noStrike" kern="0" cap="none" spc="0" normalizeH="0" baseline="0" noProof="0" dirty="0">
                  <a:ln>
                    <a:noFill/>
                  </a:ln>
                  <a:solidFill>
                    <a:sysClr val="windowText" lastClr="000000"/>
                  </a:solidFill>
                  <a:effectLst/>
                  <a:uLnTx/>
                  <a:uFillTx/>
                  <a:latin typeface="Times New Roman" pitchFamily="18" charset="0"/>
                </a:rPr>
                <a:t>-2</a:t>
              </a:r>
              <a:endParaRPr kumimoji="0" lang="en-US" altLang="zh-CN" sz="1600" b="1" i="1" u="none" strike="noStrike" kern="0" cap="none" spc="0" normalizeH="0" baseline="-25000" noProof="0" dirty="0">
                <a:ln>
                  <a:noFill/>
                </a:ln>
                <a:solidFill>
                  <a:sysClr val="windowText" lastClr="000000"/>
                </a:solidFill>
                <a:effectLst/>
                <a:uLnTx/>
                <a:uFillTx/>
                <a:latin typeface="Times New Roman" pitchFamily="18" charset="0"/>
              </a:endParaRPr>
            </a:p>
          </p:txBody>
        </p:sp>
      </p:grpSp>
    </p:spTree>
    <p:extLst>
      <p:ext uri="{BB962C8B-B14F-4D97-AF65-F5344CB8AC3E}">
        <p14:creationId xmlns:p14="http://schemas.microsoft.com/office/powerpoint/2010/main" val="18171209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692464" y="371523"/>
            <a:ext cx="283154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一、层次定理概述</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7" name="矩形 6"/>
          <p:cNvSpPr/>
          <p:nvPr/>
        </p:nvSpPr>
        <p:spPr>
          <a:xfrm>
            <a:off x="927279" y="1169292"/>
            <a:ext cx="7109138" cy="3711785"/>
          </a:xfrm>
          <a:prstGeom prst="rect">
            <a:avLst/>
          </a:prstGeom>
        </p:spPr>
        <p:txBody>
          <a:bodyPr wrap="square">
            <a:spAutoFit/>
          </a:bodyPr>
          <a:lstStyle/>
          <a:p>
            <a:pPr>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层次定理的含义：定理中的每一个都能证明时间和空间复杂性类不全相同，它们形成了一个层次结构，其中</a:t>
            </a:r>
            <a:r>
              <a:rPr lang="zh-CN" altLang="en-US" sz="1600" dirty="0">
                <a:solidFill>
                  <a:srgbClr val="FF0000"/>
                </a:solidFill>
                <a:latin typeface="Times New Roman" pitchFamily="18" charset="0"/>
                <a:ea typeface="华光黑体_CNKI" pitchFamily="2" charset="-122"/>
                <a:cs typeface="Times New Roman" pitchFamily="18" charset="0"/>
              </a:rPr>
              <a:t>时空界限较大的类比时空界限较小的类包含更多的语言</a:t>
            </a:r>
            <a:r>
              <a:rPr lang="zh-CN" altLang="en-US" sz="1600" dirty="0">
                <a:latin typeface="Times New Roman" pitchFamily="18" charset="0"/>
                <a:ea typeface="华光黑体_CNKI" pitchFamily="2" charset="-122"/>
                <a:cs typeface="Times New Roman" pitchFamily="18" charset="0"/>
              </a:rPr>
              <a:t>。</a:t>
            </a:r>
          </a:p>
          <a:p>
            <a:pPr>
              <a:lnSpc>
                <a:spcPct val="115000"/>
              </a:lnSpc>
              <a:spcBef>
                <a:spcPct val="15000"/>
              </a:spcBef>
            </a:pPr>
            <a:endParaRPr lang="en-US" altLang="zh-CN" sz="1600" dirty="0">
              <a:latin typeface="Times New Roman" pitchFamily="18" charset="0"/>
              <a:ea typeface="华光黑体_CNKI" pitchFamily="2" charset="-122"/>
              <a:cs typeface="Times New Roman" pitchFamily="18" charset="0"/>
            </a:endParaRPr>
          </a:p>
          <a:p>
            <a:pPr>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例如：层次定理能形式化的证明：图灵机在更多的时间或空间能扩大它所能解的问题类。也就是说，图灵机在时间</a:t>
            </a:r>
            <a:r>
              <a:rPr lang="en-US" altLang="zh-CN" sz="1600" i="1" dirty="0">
                <a:latin typeface="Times New Roman" pitchFamily="18" charset="0"/>
                <a:ea typeface="华光黑体_CNKI" pitchFamily="2" charset="-122"/>
                <a:cs typeface="Times New Roman" pitchFamily="18" charset="0"/>
              </a:rPr>
              <a:t>n</a:t>
            </a:r>
            <a:r>
              <a:rPr lang="en-US" altLang="zh-CN" sz="1600" i="1" baseline="30000" dirty="0">
                <a:latin typeface="Times New Roman" pitchFamily="18" charset="0"/>
                <a:ea typeface="华光黑体_CNKI" pitchFamily="2" charset="-122"/>
                <a:cs typeface="Times New Roman" pitchFamily="18" charset="0"/>
              </a:rPr>
              <a:t>3</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内比 </a:t>
            </a:r>
            <a:r>
              <a:rPr lang="en-US" altLang="zh-CN" sz="1600" i="1" dirty="0">
                <a:latin typeface="Times New Roman" pitchFamily="18" charset="0"/>
                <a:ea typeface="华光黑体_CNKI" pitchFamily="2" charset="-122"/>
                <a:cs typeface="Times New Roman" pitchFamily="18" charset="0"/>
              </a:rPr>
              <a:t>n</a:t>
            </a:r>
            <a:r>
              <a:rPr lang="en-US" altLang="zh-CN" sz="1600" i="1" baseline="30000" dirty="0">
                <a:latin typeface="Times New Roman" pitchFamily="18" charset="0"/>
                <a:ea typeface="华光黑体_CNKI" pitchFamily="2" charset="-122"/>
                <a:cs typeface="Times New Roman" pitchFamily="18" charset="0"/>
              </a:rPr>
              <a:t>2 </a:t>
            </a:r>
            <a:r>
              <a:rPr lang="zh-CN" altLang="en-US" sz="1600" dirty="0">
                <a:latin typeface="Times New Roman" pitchFamily="18" charset="0"/>
                <a:ea typeface="华光黑体_CNKI" pitchFamily="2" charset="-122"/>
                <a:cs typeface="Times New Roman" pitchFamily="18" charset="0"/>
              </a:rPr>
              <a:t>内能判定更多的语言。</a:t>
            </a:r>
            <a:endParaRPr lang="en-US" altLang="zh-CN" sz="1600" dirty="0">
              <a:latin typeface="Times New Roman" pitchFamily="18" charset="0"/>
              <a:ea typeface="华光黑体_CNKI" pitchFamily="2" charset="-122"/>
              <a:cs typeface="Times New Roman" pitchFamily="18" charset="0"/>
            </a:endParaRPr>
          </a:p>
          <a:p>
            <a:pPr>
              <a:lnSpc>
                <a:spcPct val="115000"/>
              </a:lnSpc>
              <a:spcBef>
                <a:spcPct val="15000"/>
              </a:spcBef>
            </a:pPr>
            <a:endParaRPr lang="en-US" altLang="zh-CN" sz="1600" dirty="0">
              <a:latin typeface="Times New Roman" pitchFamily="18" charset="0"/>
              <a:ea typeface="华光黑体_CNKI" pitchFamily="2" charset="-122"/>
              <a:cs typeface="Times New Roman" pitchFamily="18" charset="0"/>
            </a:endParaRPr>
          </a:p>
          <a:p>
            <a:pPr>
              <a:lnSpc>
                <a:spcPct val="115000"/>
              </a:lnSpc>
              <a:spcBef>
                <a:spcPct val="15000"/>
              </a:spcBef>
            </a:pPr>
            <a:r>
              <a:rPr lang="zh-CN" altLang="en-US" sz="1600" dirty="0">
                <a:solidFill>
                  <a:srgbClr val="FF0000"/>
                </a:solidFill>
                <a:latin typeface="Times New Roman" pitchFamily="18" charset="0"/>
                <a:ea typeface="华光黑体_CNKI" pitchFamily="2" charset="-122"/>
                <a:cs typeface="Times New Roman" pitchFamily="18" charset="0"/>
              </a:rPr>
              <a:t>给图灵机更多的时间或空间就能扩大它所能求解的问题类</a:t>
            </a:r>
          </a:p>
          <a:p>
            <a:pPr>
              <a:lnSpc>
                <a:spcPct val="115000"/>
              </a:lnSpc>
              <a:spcBef>
                <a:spcPct val="15000"/>
              </a:spcBef>
            </a:pPr>
            <a:endParaRPr lang="en-US" altLang="zh-CN" sz="1600" dirty="0">
              <a:latin typeface="Times New Roman" pitchFamily="18" charset="0"/>
              <a:ea typeface="华光黑体_CNKI" pitchFamily="2" charset="-122"/>
              <a:cs typeface="Times New Roman" pitchFamily="18" charset="0"/>
            </a:endParaRPr>
          </a:p>
          <a:p>
            <a:pPr>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层次定理的分类</a:t>
            </a:r>
          </a:p>
          <a:p>
            <a:pPr lvl="1">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空间复杂性层次定理（简单）</a:t>
            </a:r>
          </a:p>
          <a:p>
            <a:pPr lvl="1"/>
            <a:r>
              <a:rPr lang="zh-CN" altLang="en-US" sz="1600" dirty="0">
                <a:latin typeface="Times New Roman" pitchFamily="18" charset="0"/>
                <a:ea typeface="华光黑体_CNKI" pitchFamily="2" charset="-122"/>
                <a:cs typeface="Times New Roman" pitchFamily="18" charset="0"/>
              </a:rPr>
              <a:t>时间复杂性层次定理（复杂）</a:t>
            </a:r>
          </a:p>
        </p:txBody>
      </p:sp>
    </p:spTree>
    <p:extLst>
      <p:ext uri="{BB962C8B-B14F-4D97-AF65-F5344CB8AC3E}">
        <p14:creationId xmlns:p14="http://schemas.microsoft.com/office/powerpoint/2010/main" val="240816144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13" name="文本框 11">
            <a:extLst>
              <a:ext uri="{FF2B5EF4-FFF2-40B4-BE49-F238E27FC236}">
                <a16:creationId xmlns:a16="http://schemas.microsoft.com/office/drawing/2014/main" id="{1E2712E2-A33A-4811-BC7B-E48CB3DEA564}"/>
              </a:ext>
            </a:extLst>
          </p:cNvPr>
          <p:cNvSpPr txBox="1">
            <a:spLocks noChangeArrowheads="1"/>
          </p:cNvSpPr>
          <p:nvPr/>
        </p:nvSpPr>
        <p:spPr bwMode="auto">
          <a:xfrm>
            <a:off x="736979" y="340699"/>
            <a:ext cx="316817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四、指数空间完全性</a:t>
            </a:r>
          </a:p>
        </p:txBody>
      </p:sp>
      <p:sp>
        <p:nvSpPr>
          <p:cNvPr id="14" name="Freeform 16">
            <a:extLst>
              <a:ext uri="{FF2B5EF4-FFF2-40B4-BE49-F238E27FC236}">
                <a16:creationId xmlns:a16="http://schemas.microsoft.com/office/drawing/2014/main" id="{C21A415B-C999-4F3E-8B14-AA831BE78FCF}"/>
              </a:ext>
            </a:extLst>
          </p:cNvPr>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5" name="Freeform 17">
            <a:extLst>
              <a:ext uri="{FF2B5EF4-FFF2-40B4-BE49-F238E27FC236}">
                <a16:creationId xmlns:a16="http://schemas.microsoft.com/office/drawing/2014/main" id="{AF3C611D-C0EC-4E02-BB18-BF9F629AAF1D}"/>
              </a:ext>
            </a:extLst>
          </p:cNvPr>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16" name="Freeform 18">
            <a:extLst>
              <a:ext uri="{FF2B5EF4-FFF2-40B4-BE49-F238E27FC236}">
                <a16:creationId xmlns:a16="http://schemas.microsoft.com/office/drawing/2014/main" id="{804FF922-1B41-43D2-B52B-7D935B7F79E7}"/>
              </a:ext>
            </a:extLst>
          </p:cNvPr>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mc:AlternateContent xmlns:mc="http://schemas.openxmlformats.org/markup-compatibility/2006" xmlns:a14="http://schemas.microsoft.com/office/drawing/2010/main">
        <mc:Choice Requires="a14">
          <p:sp>
            <p:nvSpPr>
              <p:cNvPr id="3" name="矩形 2"/>
              <p:cNvSpPr/>
              <p:nvPr/>
            </p:nvSpPr>
            <p:spPr>
              <a:xfrm>
                <a:off x="570797" y="2622628"/>
                <a:ext cx="7999579" cy="1326773"/>
              </a:xfrm>
              <a:prstGeom prst="rect">
                <a:avLst/>
              </a:prstGeom>
            </p:spPr>
            <p:txBody>
              <a:bodyPr wrap="square">
                <a:spAutoFit/>
              </a:bodyPr>
              <a:lstStyle/>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为了计算</a:t>
                </a:r>
                <a:r>
                  <a:rPr lang="en-US" altLang="zh-CN" sz="1600" b="1" kern="0" dirty="0">
                    <a:solidFill>
                      <a:srgbClr val="000000"/>
                    </a:solidFill>
                    <a:latin typeface="Times New Roman"/>
                    <a:ea typeface="宋体"/>
                  </a:rPr>
                  <a:t>R</a:t>
                </a:r>
                <a:r>
                  <a:rPr lang="zh-CN" altLang="en-US" sz="1600" b="1" kern="0" dirty="0">
                    <a:solidFill>
                      <a:srgbClr val="000000"/>
                    </a:solidFill>
                    <a:latin typeface="Times New Roman"/>
                    <a:ea typeface="宋体"/>
                  </a:rPr>
                  <a:t>的长度，我们需要确定出现在其中的指数的长度。</a:t>
                </a:r>
                <a:endParaRPr lang="en-US" altLang="zh-CN" sz="1600" b="1" kern="0" dirty="0">
                  <a:solidFill>
                    <a:srgbClr val="000000"/>
                  </a:solidFill>
                  <a:latin typeface="Times New Roman"/>
                  <a:ea typeface="宋体"/>
                </a:endParaRPr>
              </a:p>
              <a:p>
                <a:pPr marL="342900" lvl="0" indent="-342900" defTabSz="914400" fontAlgn="base">
                  <a:lnSpc>
                    <a:spcPct val="150000"/>
                  </a:lnSpc>
                  <a:spcBef>
                    <a:spcPct val="20000"/>
                  </a:spcBef>
                  <a:spcAft>
                    <a:spcPct val="0"/>
                  </a:spcAft>
                  <a:buClr>
                    <a:srgbClr val="0000FF"/>
                  </a:buClr>
                  <a:buFont typeface="Wingdings" pitchFamily="2" charset="2"/>
                  <a:buChar char="q"/>
                  <a:defRPr/>
                </a:pPr>
                <a:r>
                  <a:rPr lang="zh-CN" altLang="en-US" sz="1600" b="1" kern="0" dirty="0">
                    <a:solidFill>
                      <a:srgbClr val="000000"/>
                    </a:solidFill>
                    <a:latin typeface="Times New Roman"/>
                    <a:ea typeface="宋体"/>
                  </a:rPr>
                  <a:t>出现了</a:t>
                </a:r>
                <a:r>
                  <a:rPr lang="en-US" altLang="zh-CN" sz="1600" b="1" kern="0" dirty="0">
                    <a:solidFill>
                      <a:srgbClr val="000000"/>
                    </a:solidFill>
                    <a:latin typeface="Times New Roman"/>
                    <a:ea typeface="宋体"/>
                  </a:rPr>
                  <a:t>n</a:t>
                </a:r>
                <a:r>
                  <a:rPr lang="zh-CN" altLang="en-US" sz="1600" b="1" kern="0" dirty="0">
                    <a:solidFill>
                      <a:srgbClr val="000000"/>
                    </a:solidFill>
                    <a:latin typeface="Times New Roman"/>
                    <a:ea typeface="宋体"/>
                  </a:rPr>
                  <a:t>个量值大约为</a:t>
                </a:r>
                <a14:m>
                  <m:oMath xmlns:m="http://schemas.openxmlformats.org/officeDocument/2006/math">
                    <m:sSup>
                      <m:sSupPr>
                        <m:ctrlPr>
                          <a:rPr lang="en-US" altLang="zh-CN" sz="1600" b="1" i="1" kern="0" smtClean="0">
                            <a:solidFill>
                              <a:srgbClr val="000000"/>
                            </a:solidFill>
                            <a:latin typeface="Cambria Math" panose="02040503050406030204" pitchFamily="18" charset="0"/>
                            <a:ea typeface="宋体"/>
                          </a:rPr>
                        </m:ctrlPr>
                      </m:sSupPr>
                      <m:e>
                        <m:r>
                          <a:rPr lang="en-US" altLang="zh-CN" sz="1600" b="1" i="1" kern="0" smtClean="0">
                            <a:solidFill>
                              <a:srgbClr val="000000"/>
                            </a:solidFill>
                            <a:latin typeface="Cambria Math"/>
                            <a:ea typeface="宋体"/>
                          </a:rPr>
                          <m:t>𝟐</m:t>
                        </m:r>
                      </m:e>
                      <m:sup>
                        <m:sSup>
                          <m:sSupPr>
                            <m:ctrlPr>
                              <a:rPr lang="en-US" altLang="zh-CN" sz="1600" b="1" i="1" kern="0" smtClean="0">
                                <a:solidFill>
                                  <a:srgbClr val="000000"/>
                                </a:solidFill>
                                <a:latin typeface="Cambria Math" panose="02040503050406030204" pitchFamily="18" charset="0"/>
                                <a:ea typeface="宋体"/>
                              </a:rPr>
                            </m:ctrlPr>
                          </m:sSupPr>
                          <m:e>
                            <m:r>
                              <a:rPr lang="en-US" altLang="zh-CN" sz="1600" b="1" i="1" kern="0" smtClean="0">
                                <a:solidFill>
                                  <a:srgbClr val="000000"/>
                                </a:solidFill>
                                <a:latin typeface="Cambria Math"/>
                                <a:ea typeface="宋体"/>
                              </a:rPr>
                              <m:t>𝒏</m:t>
                            </m:r>
                          </m:e>
                          <m:sup>
                            <m:r>
                              <a:rPr lang="en-US" altLang="zh-CN" sz="1600" b="1" i="1" kern="0" smtClean="0">
                                <a:solidFill>
                                  <a:srgbClr val="000000"/>
                                </a:solidFill>
                                <a:latin typeface="Cambria Math"/>
                                <a:ea typeface="宋体"/>
                              </a:rPr>
                              <m:t>𝒌</m:t>
                            </m:r>
                          </m:sup>
                        </m:sSup>
                      </m:sup>
                    </m:sSup>
                  </m:oMath>
                </a14:m>
                <a:r>
                  <a:rPr lang="zh-CN" altLang="en-US" sz="1600" b="1" kern="0" dirty="0">
                    <a:solidFill>
                      <a:srgbClr val="000000"/>
                    </a:solidFill>
                    <a:latin typeface="Times New Roman"/>
                    <a:ea typeface="宋体"/>
                  </a:rPr>
                  <a:t>的指数，它们的二进制总长为</a:t>
                </a:r>
                <a:r>
                  <a:rPr lang="en-US" altLang="zh-CN" sz="1600" b="1" kern="0" dirty="0">
                    <a:solidFill>
                      <a:srgbClr val="000000"/>
                    </a:solidFill>
                    <a:latin typeface="Times New Roman"/>
                    <a:ea typeface="宋体"/>
                  </a:rPr>
                  <a:t>O(</a:t>
                </a:r>
                <a14:m>
                  <m:oMath xmlns:m="http://schemas.openxmlformats.org/officeDocument/2006/math">
                    <m:sSup>
                      <m:sSupPr>
                        <m:ctrlPr>
                          <a:rPr lang="en-US" altLang="zh-CN" sz="1600" b="1" i="1" kern="0" smtClean="0">
                            <a:solidFill>
                              <a:srgbClr val="000000"/>
                            </a:solidFill>
                            <a:latin typeface="Cambria Math" panose="02040503050406030204" pitchFamily="18" charset="0"/>
                            <a:ea typeface="宋体"/>
                          </a:rPr>
                        </m:ctrlPr>
                      </m:sSupPr>
                      <m:e>
                        <m:r>
                          <a:rPr lang="en-US" altLang="zh-CN" sz="1600" b="1" i="1" kern="0" smtClean="0">
                            <a:solidFill>
                              <a:srgbClr val="000000"/>
                            </a:solidFill>
                            <a:latin typeface="Cambria Math"/>
                            <a:ea typeface="宋体"/>
                          </a:rPr>
                          <m:t>𝒏</m:t>
                        </m:r>
                      </m:e>
                      <m:sup>
                        <m:r>
                          <a:rPr lang="en-US" altLang="zh-CN" sz="1600" b="1" i="1" kern="0" smtClean="0">
                            <a:solidFill>
                              <a:srgbClr val="000000"/>
                            </a:solidFill>
                            <a:latin typeface="Cambria Math"/>
                            <a:ea typeface="宋体"/>
                          </a:rPr>
                          <m:t>𝒌</m:t>
                        </m:r>
                      </m:sup>
                    </m:sSup>
                  </m:oMath>
                </a14:m>
                <a:r>
                  <a:rPr lang="en-US" altLang="zh-CN" sz="1600" b="1" kern="0" dirty="0">
                    <a:solidFill>
                      <a:srgbClr val="000000"/>
                    </a:solidFill>
                    <a:latin typeface="Times New Roman"/>
                    <a:ea typeface="宋体"/>
                  </a:rPr>
                  <a:t>)</a:t>
                </a:r>
                <a:r>
                  <a:rPr lang="zh-CN" altLang="en-US" sz="1600" b="1" kern="0" dirty="0">
                    <a:solidFill>
                      <a:srgbClr val="000000"/>
                    </a:solidFill>
                    <a:latin typeface="Times New Roman"/>
                    <a:ea typeface="宋体"/>
                  </a:rPr>
                  <a:t>，因此</a:t>
                </a:r>
                <a:r>
                  <a:rPr lang="en-US" altLang="zh-CN" sz="1600" b="1" kern="0" dirty="0">
                    <a:solidFill>
                      <a:srgbClr val="000000"/>
                    </a:solidFill>
                    <a:latin typeface="Times New Roman"/>
                    <a:ea typeface="宋体"/>
                  </a:rPr>
                  <a:t>R</a:t>
                </a:r>
                <a:r>
                  <a:rPr lang="zh-CN" altLang="en-US" sz="1600" b="1" kern="0" dirty="0">
                    <a:solidFill>
                      <a:srgbClr val="000000"/>
                    </a:solidFill>
                    <a:latin typeface="Times New Roman"/>
                    <a:ea typeface="宋体"/>
                  </a:rPr>
                  <a:t>的长度是</a:t>
                </a:r>
                <a:r>
                  <a:rPr lang="en-US" altLang="zh-CN" sz="1600" b="1" kern="0" dirty="0">
                    <a:solidFill>
                      <a:srgbClr val="000000"/>
                    </a:solidFill>
                    <a:latin typeface="Times New Roman"/>
                    <a:ea typeface="宋体"/>
                  </a:rPr>
                  <a:t>n</a:t>
                </a:r>
                <a:r>
                  <a:rPr lang="zh-CN" altLang="en-US" sz="1600" b="1" kern="0" dirty="0">
                    <a:solidFill>
                      <a:srgbClr val="000000"/>
                    </a:solidFill>
                    <a:latin typeface="Times New Roman"/>
                    <a:ea typeface="宋体"/>
                  </a:rPr>
                  <a:t>的多项式</a:t>
                </a:r>
                <a:endParaRPr lang="en-US" altLang="zh-CN" sz="1600" b="1" kern="0" dirty="0">
                  <a:solidFill>
                    <a:srgbClr val="000000"/>
                  </a:solidFill>
                  <a:latin typeface="Times New Roman"/>
                  <a:ea typeface="宋体"/>
                </a:endParaRPr>
              </a:p>
            </p:txBody>
          </p:sp>
        </mc:Choice>
        <mc:Fallback xmlns="">
          <p:sp>
            <p:nvSpPr>
              <p:cNvPr id="3" name="矩形 2"/>
              <p:cNvSpPr>
                <a:spLocks noRot="1" noChangeAspect="1" noMove="1" noResize="1" noEditPoints="1" noAdjustHandles="1" noChangeArrowheads="1" noChangeShapeType="1" noTextEdit="1"/>
              </p:cNvSpPr>
              <p:nvPr/>
            </p:nvSpPr>
            <p:spPr>
              <a:xfrm>
                <a:off x="570797" y="2622628"/>
                <a:ext cx="7999579" cy="1326773"/>
              </a:xfrm>
              <a:prstGeom prst="rect">
                <a:avLst/>
              </a:prstGeom>
              <a:blipFill rotWithShape="1">
                <a:blip r:embed="rId4"/>
                <a:stretch>
                  <a:fillRect l="-305" b="-917"/>
                </a:stretch>
              </a:blipFill>
            </p:spPr>
            <p:txBody>
              <a:bodyPr/>
              <a:lstStyle/>
              <a:p>
                <a:r>
                  <a:rPr lang="zh-CN" altLang="en-US">
                    <a:noFill/>
                  </a:rPr>
                  <a:t> </a:t>
                </a:r>
              </a:p>
            </p:txBody>
          </p:sp>
        </mc:Fallback>
      </mc:AlternateContent>
      <p:grpSp>
        <p:nvGrpSpPr>
          <p:cNvPr id="8" name="Group 4"/>
          <p:cNvGrpSpPr>
            <a:grpSpLocks/>
          </p:cNvGrpSpPr>
          <p:nvPr/>
        </p:nvGrpSpPr>
        <p:grpSpPr bwMode="auto">
          <a:xfrm>
            <a:off x="1141587" y="855087"/>
            <a:ext cx="6248400" cy="1655763"/>
            <a:chOff x="960" y="1680"/>
            <a:chExt cx="3936" cy="1043"/>
          </a:xfrm>
        </p:grpSpPr>
        <p:grpSp>
          <p:nvGrpSpPr>
            <p:cNvPr id="9" name="Group 5"/>
            <p:cNvGrpSpPr>
              <a:grpSpLocks/>
            </p:cNvGrpSpPr>
            <p:nvPr/>
          </p:nvGrpSpPr>
          <p:grpSpPr bwMode="auto">
            <a:xfrm>
              <a:off x="960" y="2160"/>
              <a:ext cx="3936" cy="240"/>
              <a:chOff x="432" y="2304"/>
              <a:chExt cx="3648" cy="192"/>
            </a:xfrm>
          </p:grpSpPr>
          <p:sp>
            <p:nvSpPr>
              <p:cNvPr id="23" name="Rectangle 6"/>
              <p:cNvSpPr>
                <a:spLocks noChangeArrowheads="1"/>
              </p:cNvSpPr>
              <p:nvPr/>
            </p:nvSpPr>
            <p:spPr bwMode="auto">
              <a:xfrm>
                <a:off x="43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24" name="Rectangle 7"/>
              <p:cNvSpPr>
                <a:spLocks noChangeArrowheads="1"/>
              </p:cNvSpPr>
              <p:nvPr/>
            </p:nvSpPr>
            <p:spPr bwMode="auto">
              <a:xfrm>
                <a:off x="72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25" name="Rectangle 8"/>
              <p:cNvSpPr>
                <a:spLocks noChangeArrowheads="1"/>
              </p:cNvSpPr>
              <p:nvPr/>
            </p:nvSpPr>
            <p:spPr bwMode="auto">
              <a:xfrm>
                <a:off x="91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26" name="Rectangle 9"/>
              <p:cNvSpPr>
                <a:spLocks noChangeArrowheads="1"/>
              </p:cNvSpPr>
              <p:nvPr/>
            </p:nvSpPr>
            <p:spPr bwMode="auto">
              <a:xfrm>
                <a:off x="1248"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a:t>
                </a:r>
              </a:p>
            </p:txBody>
          </p:sp>
          <p:sp>
            <p:nvSpPr>
              <p:cNvPr id="27" name="Rectangle 10"/>
              <p:cNvSpPr>
                <a:spLocks noChangeArrowheads="1"/>
              </p:cNvSpPr>
              <p:nvPr/>
            </p:nvSpPr>
            <p:spPr bwMode="auto">
              <a:xfrm>
                <a:off x="144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b</a:t>
                </a:r>
              </a:p>
            </p:txBody>
          </p:sp>
          <p:sp>
            <p:nvSpPr>
              <p:cNvPr id="28" name="Rectangle 11"/>
              <p:cNvSpPr>
                <a:spLocks noChangeArrowheads="1"/>
              </p:cNvSpPr>
              <p:nvPr/>
            </p:nvSpPr>
            <p:spPr bwMode="auto">
              <a:xfrm>
                <a:off x="163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c</a:t>
                </a:r>
              </a:p>
            </p:txBody>
          </p:sp>
          <p:sp>
            <p:nvSpPr>
              <p:cNvPr id="29" name="Rectangle 12"/>
              <p:cNvSpPr>
                <a:spLocks noChangeArrowheads="1"/>
              </p:cNvSpPr>
              <p:nvPr/>
            </p:nvSpPr>
            <p:spPr bwMode="auto">
              <a:xfrm>
                <a:off x="1824"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0" name="Rectangle 13"/>
              <p:cNvSpPr>
                <a:spLocks noChangeArrowheads="1"/>
              </p:cNvSpPr>
              <p:nvPr/>
            </p:nvSpPr>
            <p:spPr bwMode="auto">
              <a:xfrm>
                <a:off x="216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1" name="Rectangle 14"/>
              <p:cNvSpPr>
                <a:spLocks noChangeArrowheads="1"/>
              </p:cNvSpPr>
              <p:nvPr/>
            </p:nvSpPr>
            <p:spPr bwMode="auto">
              <a:xfrm>
                <a:off x="235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2" name="Rectangle 15"/>
              <p:cNvSpPr>
                <a:spLocks noChangeArrowheads="1"/>
              </p:cNvSpPr>
              <p:nvPr/>
            </p:nvSpPr>
            <p:spPr bwMode="auto">
              <a:xfrm>
                <a:off x="2688"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d</a:t>
                </a:r>
              </a:p>
            </p:txBody>
          </p:sp>
          <p:sp>
            <p:nvSpPr>
              <p:cNvPr id="33" name="Rectangle 16"/>
              <p:cNvSpPr>
                <a:spLocks noChangeArrowheads="1"/>
              </p:cNvSpPr>
              <p:nvPr/>
            </p:nvSpPr>
            <p:spPr bwMode="auto">
              <a:xfrm>
                <a:off x="2880"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e</a:t>
                </a:r>
              </a:p>
            </p:txBody>
          </p:sp>
          <p:sp>
            <p:nvSpPr>
              <p:cNvPr id="34" name="Rectangle 17"/>
              <p:cNvSpPr>
                <a:spLocks noChangeArrowheads="1"/>
              </p:cNvSpPr>
              <p:nvPr/>
            </p:nvSpPr>
            <p:spPr bwMode="auto">
              <a:xfrm>
                <a:off x="307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f</a:t>
                </a:r>
              </a:p>
            </p:txBody>
          </p:sp>
          <p:sp>
            <p:nvSpPr>
              <p:cNvPr id="35" name="Rectangle 18"/>
              <p:cNvSpPr>
                <a:spLocks noChangeArrowheads="1"/>
              </p:cNvSpPr>
              <p:nvPr/>
            </p:nvSpPr>
            <p:spPr bwMode="auto">
              <a:xfrm>
                <a:off x="3264"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6" name="Rectangle 19"/>
              <p:cNvSpPr>
                <a:spLocks noChangeArrowheads="1"/>
              </p:cNvSpPr>
              <p:nvPr/>
            </p:nvSpPr>
            <p:spPr bwMode="auto">
              <a:xfrm>
                <a:off x="3552"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sp>
            <p:nvSpPr>
              <p:cNvPr id="37" name="Rectangle 20"/>
              <p:cNvSpPr>
                <a:spLocks noChangeArrowheads="1"/>
              </p:cNvSpPr>
              <p:nvPr/>
            </p:nvSpPr>
            <p:spPr bwMode="auto">
              <a:xfrm>
                <a:off x="3744" y="2304"/>
                <a:ext cx="336" cy="192"/>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a:t>
                </a:r>
              </a:p>
            </p:txBody>
          </p:sp>
        </p:grpSp>
        <p:pic>
          <p:nvPicPr>
            <p:cNvPr id="10" name="Picture 21"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0">
              <a:off x="2044" y="1316"/>
              <a:ext cx="231"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1" name="Picture 22"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0">
              <a:off x="3580" y="1316"/>
              <a:ext cx="231"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2" name="Rectangle 23"/>
            <p:cNvSpPr>
              <a:spLocks noChangeArrowheads="1"/>
            </p:cNvSpPr>
            <p:nvPr/>
          </p:nvSpPr>
          <p:spPr bwMode="auto">
            <a:xfrm>
              <a:off x="2016" y="1680"/>
              <a:ext cx="36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C</a:t>
              </a:r>
              <a:r>
                <a:rPr kumimoji="0" lang="en-US" altLang="zh-CN" sz="1800" b="1" i="1" u="none" strike="noStrike" kern="0" cap="none" spc="0" normalizeH="0" baseline="-25000" noProof="0">
                  <a:ln>
                    <a:noFill/>
                  </a:ln>
                  <a:solidFill>
                    <a:sysClr val="windowText" lastClr="000000"/>
                  </a:solidFill>
                  <a:effectLst/>
                  <a:uLnTx/>
                  <a:uFillTx/>
                </a:rPr>
                <a:t>i</a:t>
              </a:r>
            </a:p>
          </p:txBody>
        </p:sp>
        <p:sp>
          <p:nvSpPr>
            <p:cNvPr id="17" name="Rectangle 24"/>
            <p:cNvSpPr>
              <a:spLocks noChangeArrowheads="1"/>
            </p:cNvSpPr>
            <p:nvPr/>
          </p:nvSpPr>
          <p:spPr bwMode="auto">
            <a:xfrm>
              <a:off x="3552" y="1680"/>
              <a:ext cx="36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ysClr val="windowText" lastClr="000000"/>
                  </a:solidFill>
                  <a:effectLst/>
                  <a:uLnTx/>
                  <a:uFillTx/>
                </a:rPr>
                <a:t>C</a:t>
              </a:r>
              <a:r>
                <a:rPr kumimoji="0" lang="en-US" altLang="zh-CN" sz="1800" b="1" i="1" u="none" strike="noStrike" kern="0" cap="none" spc="0" normalizeH="0" baseline="-25000" noProof="0">
                  <a:ln>
                    <a:noFill/>
                  </a:ln>
                  <a:solidFill>
                    <a:sysClr val="windowText" lastClr="000000"/>
                  </a:solidFill>
                  <a:effectLst/>
                  <a:uLnTx/>
                  <a:uFillTx/>
                </a:rPr>
                <a:t>i+1</a:t>
              </a:r>
            </a:p>
          </p:txBody>
        </p:sp>
        <p:sp>
          <p:nvSpPr>
            <p:cNvPr id="18" name="Line 25"/>
            <p:cNvSpPr>
              <a:spLocks noChangeShapeType="1"/>
            </p:cNvSpPr>
            <p:nvPr/>
          </p:nvSpPr>
          <p:spPr bwMode="auto">
            <a:xfrm flipV="1">
              <a:off x="2448" y="2448"/>
              <a:ext cx="0" cy="2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Line 26"/>
            <p:cNvSpPr>
              <a:spLocks noChangeShapeType="1"/>
            </p:cNvSpPr>
            <p:nvPr/>
          </p:nvSpPr>
          <p:spPr bwMode="auto">
            <a:xfrm flipV="1">
              <a:off x="3408" y="2448"/>
              <a:ext cx="0" cy="2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Line 27"/>
            <p:cNvSpPr>
              <a:spLocks noChangeShapeType="1"/>
            </p:cNvSpPr>
            <p:nvPr/>
          </p:nvSpPr>
          <p:spPr bwMode="auto">
            <a:xfrm flipH="1">
              <a:off x="2448" y="2592"/>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Line 28"/>
            <p:cNvSpPr>
              <a:spLocks noChangeShapeType="1"/>
            </p:cNvSpPr>
            <p:nvPr/>
          </p:nvSpPr>
          <p:spPr bwMode="auto">
            <a:xfrm>
              <a:off x="3120" y="2592"/>
              <a:ext cx="28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Rectangle 29"/>
            <p:cNvSpPr>
              <a:spLocks noChangeArrowheads="1"/>
            </p:cNvSpPr>
            <p:nvPr/>
          </p:nvSpPr>
          <p:spPr bwMode="auto">
            <a:xfrm>
              <a:off x="2736" y="2496"/>
              <a:ext cx="36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defTabSz="914400">
                <a:defRPr/>
              </a:pPr>
              <a:r>
                <a:rPr lang="en-US" altLang="zh-CN" sz="1600" b="1" kern="0" dirty="0">
                  <a:solidFill>
                    <a:srgbClr val="000000"/>
                  </a:solidFill>
                  <a:latin typeface="Times New Roman"/>
                  <a:ea typeface="宋体"/>
                </a:rPr>
                <a:t>2 </a:t>
              </a:r>
              <a:r>
                <a:rPr lang="en-US" altLang="zh-CN" sz="1600" b="1" kern="0" baseline="30000" dirty="0">
                  <a:solidFill>
                    <a:srgbClr val="000000"/>
                  </a:solidFill>
                  <a:latin typeface="Times New Roman"/>
                  <a:ea typeface="宋体"/>
                </a:rPr>
                <a:t>(</a:t>
              </a:r>
              <a:r>
                <a:rPr lang="en-US" altLang="zh-CN" sz="1600" b="1" kern="0" baseline="30000" dirty="0" err="1">
                  <a:solidFill>
                    <a:srgbClr val="000000"/>
                  </a:solidFill>
                  <a:latin typeface="Times New Roman"/>
                  <a:ea typeface="宋体"/>
                </a:rPr>
                <a:t>n</a:t>
              </a:r>
              <a:r>
                <a:rPr lang="en-US" altLang="zh-CN" sz="1600" b="1" kern="0" baseline="50000" dirty="0" err="1">
                  <a:solidFill>
                    <a:srgbClr val="000000"/>
                  </a:solidFill>
                  <a:latin typeface="Times New Roman"/>
                  <a:ea typeface="宋体"/>
                </a:rPr>
                <a:t>k</a:t>
              </a:r>
              <a:r>
                <a:rPr lang="en-US" altLang="zh-CN" sz="1600" b="1" kern="0" baseline="30000" dirty="0">
                  <a:solidFill>
                    <a:srgbClr val="000000"/>
                  </a:solidFill>
                  <a:latin typeface="Times New Roman"/>
                  <a:ea typeface="宋体"/>
                </a:rPr>
                <a:t>) </a:t>
              </a:r>
              <a:r>
                <a:rPr kumimoji="0" lang="en-US" altLang="zh-CN" sz="1600" b="1" i="0" u="none" strike="noStrike" kern="0" cap="none" spc="0" normalizeH="0" baseline="0" noProof="0" dirty="0">
                  <a:ln>
                    <a:noFill/>
                  </a:ln>
                  <a:solidFill>
                    <a:sysClr val="windowText" lastClr="000000"/>
                  </a:solidFill>
                  <a:effectLst/>
                  <a:uLnTx/>
                  <a:uFillTx/>
                  <a:latin typeface="Times New Roman" pitchFamily="18" charset="0"/>
                </a:rPr>
                <a:t>-2</a:t>
              </a:r>
              <a:endParaRPr kumimoji="0" lang="en-US" altLang="zh-CN" sz="1600" b="1" i="1" u="none" strike="noStrike" kern="0" cap="none" spc="0" normalizeH="0" baseline="-25000" noProof="0" dirty="0">
                <a:ln>
                  <a:noFill/>
                </a:ln>
                <a:solidFill>
                  <a:sysClr val="windowText" lastClr="000000"/>
                </a:solidFill>
                <a:effectLst/>
                <a:uLnTx/>
                <a:uFillTx/>
                <a:latin typeface="Times New Roman" pitchFamily="18" charset="0"/>
              </a:endParaRPr>
            </a:p>
          </p:txBody>
        </p:sp>
      </p:grpSp>
    </p:spTree>
    <p:extLst>
      <p:ext uri="{BB962C8B-B14F-4D97-AF65-F5344CB8AC3E}">
        <p14:creationId xmlns:p14="http://schemas.microsoft.com/office/powerpoint/2010/main" val="19770624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44377"/>
            <a:ext cx="9142400" cy="4853138"/>
          </a:xfrm>
          <a:prstGeom prst="rect">
            <a:avLst/>
          </a:prstGeom>
          <a:blipFill dpi="0" rotWithShape="1">
            <a:blip r:embed="rId5">
              <a:alphaModFix amt="40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0" y="144377"/>
            <a:ext cx="9145600" cy="2973478"/>
            <a:chOff x="-1600" y="156911"/>
            <a:chExt cx="9145600" cy="2367446"/>
          </a:xfrm>
        </p:grpSpPr>
        <p:sp>
          <p:nvSpPr>
            <p:cNvPr id="26" name="矩形 25"/>
            <p:cNvSpPr/>
            <p:nvPr/>
          </p:nvSpPr>
          <p:spPr>
            <a:xfrm>
              <a:off x="-1600" y="1534936"/>
              <a:ext cx="9145600" cy="9894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0" y="156911"/>
              <a:ext cx="9145600" cy="111447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aula DeAnda - Why Would I Ev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2543" y="225315"/>
            <a:ext cx="365522" cy="365522"/>
          </a:xfrm>
          <a:prstGeom prst="rect">
            <a:avLst/>
          </a:prstGeom>
        </p:spPr>
      </p:pic>
      <p:sp>
        <p:nvSpPr>
          <p:cNvPr id="38" name="TextBox 37"/>
          <p:cNvSpPr txBox="1"/>
          <p:nvPr/>
        </p:nvSpPr>
        <p:spPr>
          <a:xfrm>
            <a:off x="6813846" y="4048719"/>
            <a:ext cx="4000212" cy="307777"/>
          </a:xfrm>
          <a:prstGeom prst="rect">
            <a:avLst/>
          </a:prstGeom>
          <a:noFill/>
        </p:spPr>
        <p:txBody>
          <a:bodyPr wrap="square" rtlCol="0">
            <a:spAutoFit/>
          </a:bodyPr>
          <a:lstStyle/>
          <a:p>
            <a:r>
              <a:rPr lang="zh-CN" altLang="en-US" b="1" dirty="0"/>
              <a:t>汇报人：陈龙</a:t>
            </a:r>
          </a:p>
        </p:txBody>
      </p:sp>
      <p:sp>
        <p:nvSpPr>
          <p:cNvPr id="2" name="矩形 1"/>
          <p:cNvSpPr/>
          <p:nvPr/>
        </p:nvSpPr>
        <p:spPr>
          <a:xfrm>
            <a:off x="0" y="-2"/>
            <a:ext cx="9144000" cy="1443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00" y="4997515"/>
            <a:ext cx="9144000" cy="14437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70DE017-9CD8-4897-AD9D-7A24F10FD7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400" y="590260"/>
            <a:ext cx="7620000" cy="3175000"/>
          </a:xfrm>
          <a:prstGeom prst="rect">
            <a:avLst/>
          </a:prstGeom>
        </p:spPr>
      </p:pic>
      <p:sp>
        <p:nvSpPr>
          <p:cNvPr id="11" name="TextBox 10"/>
          <p:cNvSpPr txBox="1"/>
          <p:nvPr/>
        </p:nvSpPr>
        <p:spPr>
          <a:xfrm>
            <a:off x="2172140" y="3242101"/>
            <a:ext cx="4801314" cy="830997"/>
          </a:xfrm>
          <a:prstGeom prst="rect">
            <a:avLst/>
          </a:prstGeom>
          <a:noFill/>
        </p:spPr>
        <p:txBody>
          <a:bodyPr wrap="none" rtlCol="0">
            <a:spAutoFit/>
          </a:bodyPr>
          <a:lstStyle/>
          <a:p>
            <a:pPr algn="ctr"/>
            <a:r>
              <a:rPr lang="zh-CN" altLang="en-US" sz="2400" b="1" dirty="0">
                <a:solidFill>
                  <a:srgbClr val="FF0000"/>
                </a:solidFill>
                <a:latin typeface="+mj-ea"/>
                <a:ea typeface="+mj-ea"/>
              </a:rPr>
              <a:t>感谢各位老师、同学的聆听！</a:t>
            </a:r>
            <a:endParaRPr lang="en-US" altLang="zh-CN" sz="2400" b="1" dirty="0">
              <a:solidFill>
                <a:srgbClr val="FF0000"/>
              </a:solidFill>
              <a:latin typeface="+mj-ea"/>
              <a:ea typeface="+mj-ea"/>
            </a:endParaRPr>
          </a:p>
          <a:p>
            <a:pPr algn="ctr"/>
            <a:r>
              <a:rPr lang="zh-CN" altLang="en-US" sz="2400" b="1" dirty="0">
                <a:solidFill>
                  <a:srgbClr val="FF0000"/>
                </a:solidFill>
                <a:latin typeface="+mj-ea"/>
                <a:ea typeface="+mj-ea"/>
              </a:rPr>
              <a:t>请</a:t>
            </a:r>
            <a:r>
              <a:rPr lang="zh-CN" altLang="en-US" sz="2400" b="1" dirty="0">
                <a:solidFill>
                  <a:srgbClr val="FF0000"/>
                </a:solidFill>
                <a:latin typeface="+mj-ea"/>
              </a:rPr>
              <a:t>各位老师、同学多提宝贵意见！</a:t>
            </a:r>
          </a:p>
        </p:txBody>
      </p:sp>
    </p:spTree>
    <p:extLst>
      <p:ext uri="{BB962C8B-B14F-4D97-AF65-F5344CB8AC3E}">
        <p14:creationId xmlns:p14="http://schemas.microsoft.com/office/powerpoint/2010/main" val="24186054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80613" y="-1047697"/>
            <a:ext cx="7542687" cy="6803435"/>
          </a:xfrm>
          <a:prstGeom prst="rect">
            <a:avLst/>
          </a:prstGeom>
          <a:noFill/>
        </p:spPr>
      </p:pic>
      <p:sp>
        <p:nvSpPr>
          <p:cNvPr id="3" name="文本框 2"/>
          <p:cNvSpPr txBox="1"/>
          <p:nvPr/>
        </p:nvSpPr>
        <p:spPr>
          <a:xfrm>
            <a:off x="4621276" y="2124220"/>
            <a:ext cx="2646878" cy="584775"/>
          </a:xfrm>
          <a:prstGeom prst="rect">
            <a:avLst/>
          </a:prstGeom>
          <a:noFill/>
        </p:spPr>
        <p:txBody>
          <a:bodyPr wrap="none" rtlCol="0">
            <a:spAutoFit/>
            <a:scene3d>
              <a:camera prst="orthographicFront"/>
              <a:lightRig rig="threePt" dir="t"/>
            </a:scene3d>
            <a:sp3d contourW="12700"/>
          </a:bodyPr>
          <a:lstStyle/>
          <a:p>
            <a:pPr defTabSz="638367" fontAlgn="base">
              <a:spcBef>
                <a:spcPct val="0"/>
              </a:spcBef>
              <a:spcAft>
                <a:spcPct val="0"/>
              </a:spcAft>
            </a:pPr>
            <a:r>
              <a:rPr lang="zh-CN" altLang="en-US" sz="3200" b="1" dirty="0">
                <a:solidFill>
                  <a:schemeClr val="accent3"/>
                </a:solidFill>
                <a:sym typeface="Arial" panose="020B0604020202020204" pitchFamily="34" charset="0"/>
              </a:rPr>
              <a:t>空间层次定理</a:t>
            </a:r>
          </a:p>
        </p:txBody>
      </p:sp>
      <p:sp>
        <p:nvSpPr>
          <p:cNvPr id="5" name="文本框 4"/>
          <p:cNvSpPr txBox="1"/>
          <p:nvPr/>
        </p:nvSpPr>
        <p:spPr>
          <a:xfrm>
            <a:off x="2160700" y="1370168"/>
            <a:ext cx="1790875" cy="2215991"/>
          </a:xfrm>
          <a:prstGeom prst="rect">
            <a:avLst/>
          </a:prstGeom>
          <a:noFill/>
        </p:spPr>
        <p:txBody>
          <a:bodyPr wrap="none" rtlCol="0">
            <a:spAutoFit/>
            <a:scene3d>
              <a:camera prst="orthographicFront"/>
              <a:lightRig rig="threePt" dir="t"/>
            </a:scene3d>
            <a:sp3d contourW="12700"/>
          </a:bodyPr>
          <a:lstStyle/>
          <a:p>
            <a:pPr algn="ctr"/>
            <a:r>
              <a:rPr lang="en-US" altLang="zh-CN" sz="13800" b="1">
                <a:solidFill>
                  <a:schemeClr val="tx2"/>
                </a:solidFill>
                <a:latin typeface="Agency FB" panose="020B0503020202020204" pitchFamily="34" charset="0"/>
              </a:rPr>
              <a:t>02</a:t>
            </a:r>
            <a:endParaRPr lang="zh-CN" altLang="en-US" sz="13800" b="1" dirty="0">
              <a:solidFill>
                <a:schemeClr val="tx2"/>
              </a:solidFill>
              <a:latin typeface="Agency FB" panose="020B0503020202020204" pitchFamily="34" charset="0"/>
            </a:endParaRPr>
          </a:p>
        </p:txBody>
      </p:sp>
    </p:spTree>
    <p:extLst>
      <p:ext uri="{BB962C8B-B14F-4D97-AF65-F5344CB8AC3E}">
        <p14:creationId xmlns:p14="http://schemas.microsoft.com/office/powerpoint/2010/main" val="30929223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692463" y="371523"/>
            <a:ext cx="283154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grpSp>
        <p:nvGrpSpPr>
          <p:cNvPr id="9" name="Group 36"/>
          <p:cNvGrpSpPr>
            <a:grpSpLocks/>
          </p:cNvGrpSpPr>
          <p:nvPr/>
        </p:nvGrpSpPr>
        <p:grpSpPr bwMode="auto">
          <a:xfrm>
            <a:off x="250825" y="954523"/>
            <a:ext cx="8596313" cy="1798637"/>
            <a:chOff x="158" y="709"/>
            <a:chExt cx="5415" cy="1133"/>
          </a:xfrm>
        </p:grpSpPr>
        <p:sp>
          <p:nvSpPr>
            <p:cNvPr id="10" name="AutoShape 29"/>
            <p:cNvSpPr>
              <a:spLocks noChangeArrowheads="1"/>
            </p:cNvSpPr>
            <p:nvPr/>
          </p:nvSpPr>
          <p:spPr bwMode="gray">
            <a:xfrm>
              <a:off x="158" y="709"/>
              <a:ext cx="5415" cy="1133"/>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1" name="AutoShape 30"/>
            <p:cNvSpPr>
              <a:spLocks noChangeArrowheads="1"/>
            </p:cNvSpPr>
            <p:nvPr/>
          </p:nvSpPr>
          <p:spPr bwMode="gray">
            <a:xfrm>
              <a:off x="262" y="843"/>
              <a:ext cx="712" cy="682"/>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31"/>
            <p:cNvSpPr txBox="1">
              <a:spLocks noChangeArrowheads="1"/>
            </p:cNvSpPr>
            <p:nvPr/>
          </p:nvSpPr>
          <p:spPr bwMode="gray">
            <a:xfrm>
              <a:off x="360" y="892"/>
              <a:ext cx="54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solidFill>
                    <a:srgbClr val="0000FF"/>
                  </a:solidFill>
                  <a:effectLst>
                    <a:outerShdw blurRad="38100" dist="38100" dir="2700000" algn="tl">
                      <a:srgbClr val="C0C0C0"/>
                    </a:outerShdw>
                  </a:effectLst>
                  <a:latin typeface="华光黑体_CNKI" pitchFamily="2" charset="-122"/>
                  <a:ea typeface="华光黑体_CNKI" pitchFamily="2" charset="-122"/>
                </a:rPr>
                <a:t>定义</a:t>
              </a:r>
            </a:p>
            <a:p>
              <a:pPr algn="ctr"/>
              <a:r>
                <a:rPr lang="en-US" altLang="zh-CN" sz="2400" b="1" dirty="0">
                  <a:solidFill>
                    <a:srgbClr val="0000FF"/>
                  </a:solidFill>
                  <a:effectLst>
                    <a:outerShdw blurRad="38100" dist="38100" dir="2700000" algn="tl">
                      <a:srgbClr val="C0C0C0"/>
                    </a:outerShdw>
                  </a:effectLst>
                  <a:latin typeface="华光黑体_CNKI" pitchFamily="2" charset="-122"/>
                  <a:ea typeface="华光黑体_CNKI" pitchFamily="2" charset="-122"/>
                </a:rPr>
                <a:t>10.1</a:t>
              </a:r>
            </a:p>
          </p:txBody>
        </p:sp>
        <p:sp>
          <p:nvSpPr>
            <p:cNvPr id="13" name="Freeform 32"/>
            <p:cNvSpPr>
              <a:spLocks/>
            </p:cNvSpPr>
            <p:nvPr/>
          </p:nvSpPr>
          <p:spPr bwMode="gray">
            <a:xfrm>
              <a:off x="266" y="837"/>
              <a:ext cx="355" cy="341"/>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4" name="Text Box 35"/>
            <p:cNvSpPr txBox="1">
              <a:spLocks noChangeArrowheads="1"/>
            </p:cNvSpPr>
            <p:nvPr/>
          </p:nvSpPr>
          <p:spPr bwMode="gray">
            <a:xfrm>
              <a:off x="975" y="827"/>
              <a:ext cx="4581" cy="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itchFamily="18" charset="0"/>
                  <a:ea typeface="宋体" pitchFamily="2" charset="-122"/>
                </a:defRPr>
              </a:lvl1pPr>
              <a:lvl2pPr marL="1166813" indent="-457200">
                <a:defRPr kumimoji="1" sz="2400">
                  <a:solidFill>
                    <a:schemeClr val="tx1"/>
                  </a:solidFill>
                  <a:latin typeface="Times New Roman" pitchFamily="18" charset="0"/>
                  <a:ea typeface="宋体" pitchFamily="2" charset="-122"/>
                </a:defRPr>
              </a:lvl2pPr>
              <a:lvl3pPr marL="1803400" indent="-457200">
                <a:defRPr kumimoji="1" sz="2400">
                  <a:solidFill>
                    <a:schemeClr val="tx1"/>
                  </a:solidFill>
                  <a:latin typeface="Times New Roman" pitchFamily="18" charset="0"/>
                  <a:ea typeface="宋体" pitchFamily="2" charset="-122"/>
                </a:defRPr>
              </a:lvl3pPr>
              <a:lvl4pPr marL="2439988" indent="-457200">
                <a:defRPr kumimoji="1" sz="2400">
                  <a:solidFill>
                    <a:schemeClr val="tx1"/>
                  </a:solidFill>
                  <a:latin typeface="Times New Roman" pitchFamily="18" charset="0"/>
                  <a:ea typeface="宋体" pitchFamily="2" charset="-122"/>
                </a:defRPr>
              </a:lvl4pPr>
              <a:lvl5pPr marL="3076575" indent="-457200">
                <a:defRPr kumimoji="1" sz="2400">
                  <a:solidFill>
                    <a:schemeClr val="tx1"/>
                  </a:solidFill>
                  <a:latin typeface="Times New Roman" pitchFamily="18" charset="0"/>
                  <a:ea typeface="宋体" pitchFamily="2" charset="-122"/>
                </a:defRPr>
              </a:lvl5pPr>
              <a:lvl6pPr marL="3533775" indent="-457200" fontAlgn="base">
                <a:spcBef>
                  <a:spcPct val="0"/>
                </a:spcBef>
                <a:spcAft>
                  <a:spcPct val="0"/>
                </a:spcAft>
                <a:defRPr kumimoji="1" sz="2400">
                  <a:solidFill>
                    <a:schemeClr val="tx1"/>
                  </a:solidFill>
                  <a:latin typeface="Times New Roman" pitchFamily="18" charset="0"/>
                  <a:ea typeface="宋体" pitchFamily="2" charset="-122"/>
                </a:defRPr>
              </a:lvl6pPr>
              <a:lvl7pPr marL="3990975" indent="-457200" fontAlgn="base">
                <a:spcBef>
                  <a:spcPct val="0"/>
                </a:spcBef>
                <a:spcAft>
                  <a:spcPct val="0"/>
                </a:spcAft>
                <a:defRPr kumimoji="1" sz="2400">
                  <a:solidFill>
                    <a:schemeClr val="tx1"/>
                  </a:solidFill>
                  <a:latin typeface="Times New Roman" pitchFamily="18" charset="0"/>
                  <a:ea typeface="宋体" pitchFamily="2" charset="-122"/>
                </a:defRPr>
              </a:lvl7pPr>
              <a:lvl8pPr marL="4448175" indent="-457200" fontAlgn="base">
                <a:spcBef>
                  <a:spcPct val="0"/>
                </a:spcBef>
                <a:spcAft>
                  <a:spcPct val="0"/>
                </a:spcAft>
                <a:defRPr kumimoji="1" sz="2400">
                  <a:solidFill>
                    <a:schemeClr val="tx1"/>
                  </a:solidFill>
                  <a:latin typeface="Times New Roman" pitchFamily="18" charset="0"/>
                  <a:ea typeface="宋体" pitchFamily="2" charset="-122"/>
                </a:defRPr>
              </a:lvl8pPr>
              <a:lvl9pPr marL="4905375"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50000"/>
                </a:lnSpc>
                <a:spcBef>
                  <a:spcPct val="15000"/>
                </a:spcBef>
              </a:pPr>
              <a:r>
                <a:rPr lang="zh-CN" altLang="en-US" sz="2000" b="1" dirty="0">
                  <a:ea typeface="华光黑体_CNKI" pitchFamily="2" charset="-122"/>
                  <a:cs typeface="Times New Roman" pitchFamily="18" charset="0"/>
                </a:rPr>
                <a:t>函数 </a:t>
              </a:r>
              <a:r>
                <a:rPr lang="en-US" altLang="zh-CN" sz="2000" b="1" i="1" dirty="0">
                  <a:ea typeface="华光黑体_CNKI" pitchFamily="2" charset="-122"/>
                  <a:cs typeface="Times New Roman" pitchFamily="18" charset="0"/>
                </a:rPr>
                <a:t>f :N→N</a:t>
              </a:r>
              <a:r>
                <a:rPr lang="zh-CN" altLang="en-US" sz="2000" b="1" dirty="0">
                  <a:ea typeface="华光黑体_CNKI" pitchFamily="2" charset="-122"/>
                  <a:cs typeface="Times New Roman" pitchFamily="18" charset="0"/>
                </a:rPr>
                <a:t>，</a:t>
              </a:r>
              <a:r>
                <a:rPr lang="en-US" altLang="zh-CN" sz="2000" b="1" i="1" dirty="0">
                  <a:ea typeface="华光黑体_CNKI" pitchFamily="2" charset="-122"/>
                  <a:cs typeface="Times New Roman" pitchFamily="18" charset="0"/>
                </a:rPr>
                <a:t>f </a:t>
              </a:r>
              <a:r>
                <a:rPr lang="en-US" altLang="zh-CN" sz="2000" b="1" dirty="0">
                  <a:ea typeface="华光黑体_CNKI" pitchFamily="2" charset="-122"/>
                  <a:cs typeface="Times New Roman" pitchFamily="18" charset="0"/>
                </a:rPr>
                <a:t>(</a:t>
              </a:r>
              <a:r>
                <a:rPr lang="en-US" altLang="zh-CN" sz="2000" b="1" i="1" dirty="0">
                  <a:ea typeface="华光黑体_CNKI" pitchFamily="2" charset="-122"/>
                  <a:cs typeface="Times New Roman" pitchFamily="18" charset="0"/>
                </a:rPr>
                <a:t>n</a:t>
              </a:r>
              <a:r>
                <a:rPr lang="en-US" altLang="zh-CN" sz="2000" b="1" dirty="0">
                  <a:ea typeface="华光黑体_CNKI" pitchFamily="2" charset="-122"/>
                  <a:cs typeface="Times New Roman" pitchFamily="18" charset="0"/>
                </a:rPr>
                <a:t>) </a:t>
              </a:r>
              <a:r>
                <a:rPr lang="zh-CN" altLang="en-US" sz="2000" b="1" dirty="0">
                  <a:ea typeface="华光黑体_CNKI" pitchFamily="2" charset="-122"/>
                  <a:cs typeface="Times New Roman" pitchFamily="18" charset="0"/>
                </a:rPr>
                <a:t>＞</a:t>
              </a:r>
              <a:r>
                <a:rPr lang="en-US" altLang="zh-CN" sz="2000" b="1" dirty="0">
                  <a:ea typeface="华光黑体_CNKI" pitchFamily="2" charset="-122"/>
                  <a:cs typeface="Times New Roman" pitchFamily="18" charset="0"/>
                </a:rPr>
                <a:t>log</a:t>
              </a:r>
              <a:r>
                <a:rPr lang="en-US" altLang="zh-CN" sz="2000" b="1" i="1" dirty="0">
                  <a:ea typeface="华光黑体_CNKI" pitchFamily="2" charset="-122"/>
                  <a:cs typeface="Times New Roman" pitchFamily="18" charset="0"/>
                </a:rPr>
                <a:t> n</a:t>
              </a:r>
              <a:r>
                <a:rPr lang="zh-CN" altLang="en-US" sz="2000" b="1" dirty="0">
                  <a:ea typeface="华光黑体_CNKI" pitchFamily="2" charset="-122"/>
                  <a:cs typeface="Times New Roman" pitchFamily="18" charset="0"/>
                </a:rPr>
                <a:t>，如果函数 </a:t>
              </a:r>
              <a:r>
                <a:rPr lang="en-US" altLang="zh-CN" sz="2000" b="1" i="1" dirty="0">
                  <a:ea typeface="华光黑体_CNKI" pitchFamily="2" charset="-122"/>
                  <a:cs typeface="Times New Roman" pitchFamily="18" charset="0"/>
                </a:rPr>
                <a:t>f </a:t>
              </a:r>
              <a:r>
                <a:rPr lang="zh-CN" altLang="en-US" sz="2000" b="1" dirty="0">
                  <a:ea typeface="华光黑体_CNKI" pitchFamily="2" charset="-122"/>
                  <a:cs typeface="Times New Roman" pitchFamily="18" charset="0"/>
                </a:rPr>
                <a:t>把</a:t>
              </a:r>
              <a:r>
                <a:rPr lang="en-US" altLang="zh-CN" sz="2000" b="1" dirty="0">
                  <a:ea typeface="华光黑体_CNKI" pitchFamily="2" charset="-122"/>
                  <a:cs typeface="Times New Roman" pitchFamily="18" charset="0"/>
                </a:rPr>
                <a:t>1</a:t>
              </a:r>
              <a:r>
                <a:rPr lang="en-US" altLang="zh-CN" sz="2000" b="1" i="1" baseline="30000" dirty="0">
                  <a:ea typeface="华光黑体_CNKI" pitchFamily="2" charset="-122"/>
                  <a:cs typeface="Times New Roman" pitchFamily="18" charset="0"/>
                </a:rPr>
                <a:t>n</a:t>
              </a:r>
              <a:r>
                <a:rPr lang="en-US" altLang="zh-CN" sz="2000" b="1" baseline="30000" dirty="0">
                  <a:ea typeface="华光黑体_CNKI" pitchFamily="2" charset="-122"/>
                  <a:cs typeface="Times New Roman" pitchFamily="18" charset="0"/>
                </a:rPr>
                <a:t> </a:t>
              </a:r>
              <a:r>
                <a:rPr lang="zh-CN" altLang="en-US" sz="2000" b="1" dirty="0">
                  <a:ea typeface="华光黑体_CNKI" pitchFamily="2" charset="-122"/>
                  <a:cs typeface="Times New Roman" pitchFamily="18" charset="0"/>
                </a:rPr>
                <a:t>（</a:t>
              </a:r>
              <a:r>
                <a:rPr lang="en-US" altLang="zh-CN" sz="2000" b="1" dirty="0">
                  <a:ea typeface="华光黑体_CNKI" pitchFamily="2" charset="-122"/>
                  <a:cs typeface="Times New Roman" pitchFamily="18" charset="0"/>
                </a:rPr>
                <a:t>n</a:t>
              </a:r>
              <a:r>
                <a:rPr lang="zh-CN" altLang="en-US" sz="2000" b="1" dirty="0">
                  <a:ea typeface="华光黑体_CNKI" pitchFamily="2" charset="-122"/>
                  <a:cs typeface="Times New Roman" pitchFamily="18" charset="0"/>
                </a:rPr>
                <a:t>个</a:t>
              </a:r>
              <a:r>
                <a:rPr lang="en-US" altLang="zh-CN" sz="2000" b="1" dirty="0">
                  <a:ea typeface="华光黑体_CNKI" pitchFamily="2" charset="-122"/>
                  <a:cs typeface="Times New Roman" pitchFamily="18" charset="0"/>
                </a:rPr>
                <a:t>1</a:t>
              </a:r>
              <a:r>
                <a:rPr lang="zh-CN" altLang="en-US" sz="2000" b="1" dirty="0">
                  <a:ea typeface="华光黑体_CNKI" pitchFamily="2" charset="-122"/>
                  <a:cs typeface="Times New Roman" pitchFamily="18" charset="0"/>
                </a:rPr>
                <a:t>的字符串）映射为 </a:t>
              </a:r>
              <a:r>
                <a:rPr lang="en-US" altLang="zh-CN" sz="2000" b="1" i="1" dirty="0">
                  <a:ea typeface="华光黑体_CNKI" pitchFamily="2" charset="-122"/>
                  <a:cs typeface="Times New Roman" pitchFamily="18" charset="0"/>
                </a:rPr>
                <a:t>f </a:t>
              </a:r>
              <a:r>
                <a:rPr lang="en-US" altLang="zh-CN" sz="2000" b="1" dirty="0">
                  <a:ea typeface="华光黑体_CNKI" pitchFamily="2" charset="-122"/>
                  <a:cs typeface="Times New Roman" pitchFamily="18" charset="0"/>
                </a:rPr>
                <a:t>(</a:t>
              </a:r>
              <a:r>
                <a:rPr lang="en-US" altLang="zh-CN" sz="2000" b="1" i="1" dirty="0">
                  <a:ea typeface="华光黑体_CNKI" pitchFamily="2" charset="-122"/>
                  <a:cs typeface="Times New Roman" pitchFamily="18" charset="0"/>
                </a:rPr>
                <a:t>n</a:t>
              </a:r>
              <a:r>
                <a:rPr lang="en-US" altLang="zh-CN" sz="2000" b="1" dirty="0">
                  <a:ea typeface="华光黑体_CNKI" pitchFamily="2" charset="-122"/>
                  <a:cs typeface="Times New Roman" pitchFamily="18" charset="0"/>
                </a:rPr>
                <a:t>) </a:t>
              </a:r>
              <a:r>
                <a:rPr lang="zh-CN" altLang="en-US" sz="2000" b="1" dirty="0">
                  <a:ea typeface="华光黑体_CNKI" pitchFamily="2" charset="-122"/>
                  <a:cs typeface="Times New Roman" pitchFamily="18" charset="0"/>
                </a:rPr>
                <a:t>的二进制表示，并且该函数在空间</a:t>
              </a:r>
              <a:r>
                <a:rPr lang="en-US" altLang="zh-CN" sz="2000" b="1" dirty="0">
                  <a:ea typeface="华光黑体_CNKI" pitchFamily="2" charset="-122"/>
                  <a:cs typeface="Times New Roman" pitchFamily="18" charset="0"/>
                </a:rPr>
                <a:t>O(</a:t>
              </a:r>
              <a:r>
                <a:rPr lang="en-US" altLang="zh-CN" sz="2000" b="1" i="1" dirty="0">
                  <a:ea typeface="华光黑体_CNKI" pitchFamily="2" charset="-122"/>
                  <a:cs typeface="Times New Roman" pitchFamily="18" charset="0"/>
                </a:rPr>
                <a:t>f</a:t>
              </a:r>
              <a:r>
                <a:rPr lang="en-US" altLang="zh-CN" sz="2000" b="1" dirty="0">
                  <a:ea typeface="华光黑体_CNKI" pitchFamily="2" charset="-122"/>
                  <a:cs typeface="Times New Roman" pitchFamily="18" charset="0"/>
                </a:rPr>
                <a:t>(</a:t>
              </a:r>
              <a:r>
                <a:rPr lang="en-US" altLang="zh-CN" sz="2000" b="1" i="1" dirty="0">
                  <a:ea typeface="华光黑体_CNKI" pitchFamily="2" charset="-122"/>
                  <a:cs typeface="Times New Roman" pitchFamily="18" charset="0"/>
                </a:rPr>
                <a:t>n</a:t>
              </a:r>
              <a:r>
                <a:rPr lang="en-US" altLang="zh-CN" sz="2000" b="1" dirty="0">
                  <a:ea typeface="华光黑体_CNKI" pitchFamily="2" charset="-122"/>
                  <a:cs typeface="Times New Roman" pitchFamily="18" charset="0"/>
                </a:rPr>
                <a:t>)) </a:t>
              </a:r>
              <a:r>
                <a:rPr lang="zh-CN" altLang="en-US" sz="2000" b="1" dirty="0">
                  <a:ea typeface="华光黑体_CNKI" pitchFamily="2" charset="-122"/>
                  <a:cs typeface="Times New Roman" pitchFamily="18" charset="0"/>
                </a:rPr>
                <a:t>内是可计算的，称该函数为</a:t>
              </a:r>
              <a:r>
                <a:rPr lang="zh-CN" altLang="en-US" sz="2000" b="1" dirty="0">
                  <a:solidFill>
                    <a:srgbClr val="FF0000"/>
                  </a:solidFill>
                  <a:ea typeface="华光黑体_CNKI" pitchFamily="2" charset="-122"/>
                  <a:cs typeface="Times New Roman" pitchFamily="18" charset="0"/>
                </a:rPr>
                <a:t>空间可构造的</a:t>
              </a:r>
              <a:r>
                <a:rPr lang="zh-CN" altLang="en-US" sz="2000" b="1" dirty="0">
                  <a:ea typeface="华光黑体_CNKI" pitchFamily="2" charset="-122"/>
                  <a:cs typeface="Times New Roman" pitchFamily="18" charset="0"/>
                </a:rPr>
                <a:t>。</a:t>
              </a:r>
              <a:endParaRPr lang="zh-TW" altLang="en-US" sz="2000" b="1" dirty="0">
                <a:ea typeface="华光黑体_CNKI" pitchFamily="2" charset="-122"/>
                <a:cs typeface="Times New Roman" pitchFamily="18" charset="0"/>
              </a:endParaRPr>
            </a:p>
          </p:txBody>
        </p:sp>
      </p:grpSp>
      <mc:AlternateContent xmlns:mc="http://schemas.openxmlformats.org/markup-compatibility/2006" xmlns:a14="http://schemas.microsoft.com/office/drawing/2010/main">
        <mc:Choice Requires="a14">
          <p:sp>
            <p:nvSpPr>
              <p:cNvPr id="15" name="Rectangle 37"/>
              <p:cNvSpPr txBox="1">
                <a:spLocks noChangeArrowheads="1"/>
              </p:cNvSpPr>
              <p:nvPr/>
            </p:nvSpPr>
            <p:spPr>
              <a:xfrm>
                <a:off x="384967" y="3097190"/>
                <a:ext cx="8424863" cy="2447925"/>
              </a:xfrm>
              <a:prstGeom prst="rect">
                <a:avLst/>
              </a:prstGeom>
              <a:noFill/>
              <a:ln/>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换言之，如果存在某个 </a:t>
                </a:r>
                <a:r>
                  <a:rPr lang="en-US" altLang="zh-CN" sz="1600" dirty="0">
                    <a:latin typeface="Times New Roman" pitchFamily="18" charset="0"/>
                    <a:ea typeface="华光黑体_CNKI" pitchFamily="2" charset="-122"/>
                    <a:cs typeface="Times New Roman" pitchFamily="18" charset="0"/>
                  </a:rPr>
                  <a:t>TM </a:t>
                </a:r>
                <a:r>
                  <a:rPr lang="en-US" altLang="zh-CN" sz="1600" i="1" dirty="0">
                    <a:latin typeface="Times New Roman" pitchFamily="18" charset="0"/>
                    <a:ea typeface="华光黑体_CNKI" pitchFamily="2" charset="-122"/>
                    <a:cs typeface="Times New Roman" pitchFamily="18" charset="0"/>
                  </a:rPr>
                  <a:t>M</a:t>
                </a:r>
                <a:r>
                  <a:rPr lang="zh-CN" altLang="en-US" sz="1600" dirty="0">
                    <a:latin typeface="Times New Roman" pitchFamily="18" charset="0"/>
                    <a:ea typeface="华光黑体_CNKI" pitchFamily="2" charset="-122"/>
                    <a:cs typeface="Times New Roman" pitchFamily="18" charset="0"/>
                  </a:rPr>
                  <a:t>，</a:t>
                </a:r>
                <a:r>
                  <a:rPr lang="zh-CN" altLang="en-US" sz="1600" dirty="0">
                    <a:solidFill>
                      <a:srgbClr val="FF0000"/>
                    </a:solidFill>
                    <a:latin typeface="Times New Roman" pitchFamily="18" charset="0"/>
                    <a:ea typeface="华光黑体_CNKI" pitchFamily="2" charset="-122"/>
                    <a:cs typeface="Times New Roman" pitchFamily="18" charset="0"/>
                  </a:rPr>
                  <a:t>在 </a:t>
                </a:r>
                <a:r>
                  <a:rPr lang="en-US" altLang="zh-CN" sz="1600" dirty="0">
                    <a:solidFill>
                      <a:srgbClr val="FF0000"/>
                    </a:solidFill>
                    <a:latin typeface="Times New Roman" pitchFamily="18" charset="0"/>
                    <a:ea typeface="华光黑体_CNKI" pitchFamily="2" charset="-122"/>
                    <a:cs typeface="Times New Roman" pitchFamily="18" charset="0"/>
                  </a:rPr>
                  <a:t>O(f(n)) </a:t>
                </a:r>
                <a:r>
                  <a:rPr lang="zh-CN" altLang="en-US" sz="1600" dirty="0">
                    <a:solidFill>
                      <a:srgbClr val="FF0000"/>
                    </a:solidFill>
                    <a:latin typeface="Times New Roman" pitchFamily="18" charset="0"/>
                    <a:ea typeface="华光黑体_CNKI" pitchFamily="2" charset="-122"/>
                    <a:cs typeface="Times New Roman" pitchFamily="18" charset="0"/>
                  </a:rPr>
                  <a:t>空间内运行</a:t>
                </a:r>
                <a:r>
                  <a:rPr lang="zh-CN" altLang="en-US" sz="1600" dirty="0">
                    <a:latin typeface="Times New Roman" pitchFamily="18" charset="0"/>
                    <a:ea typeface="华光黑体_CNKI" pitchFamily="2" charset="-122"/>
                    <a:cs typeface="Times New Roman" pitchFamily="18" charset="0"/>
                  </a:rPr>
                  <a:t>，而且</a:t>
                </a:r>
                <a:r>
                  <a:rPr lang="zh-CN" altLang="en-US" sz="1600" dirty="0">
                    <a:solidFill>
                      <a:srgbClr val="FF0000"/>
                    </a:solidFill>
                    <a:latin typeface="Times New Roman" pitchFamily="18" charset="0"/>
                    <a:ea typeface="华光黑体_CNKI" pitchFamily="2" charset="-122"/>
                    <a:cs typeface="Times New Roman" pitchFamily="18" charset="0"/>
                  </a:rPr>
                  <a:t>在输入 </a:t>
                </a:r>
                <a:r>
                  <a:rPr lang="en-US" altLang="zh-CN" sz="1600" dirty="0">
                    <a:solidFill>
                      <a:srgbClr val="FF0000"/>
                    </a:solidFill>
                  </a:rPr>
                  <a:t>1</a:t>
                </a:r>
                <a:r>
                  <a:rPr lang="en-US" altLang="zh-CN" sz="1600" i="1" baseline="30000" dirty="0">
                    <a:solidFill>
                      <a:srgbClr val="FF0000"/>
                    </a:solidFill>
                  </a:rPr>
                  <a:t>n</a:t>
                </a:r>
                <a:r>
                  <a:rPr lang="en-US" altLang="zh-CN" sz="1600" dirty="0">
                    <a:solidFill>
                      <a:srgbClr val="FF0000"/>
                    </a:solidFill>
                    <a:latin typeface="Times New Roman" pitchFamily="18" charset="0"/>
                    <a:ea typeface="华光黑体_CNKI" pitchFamily="2" charset="-122"/>
                    <a:cs typeface="Times New Roman" pitchFamily="18" charset="0"/>
                  </a:rPr>
                  <a:t> </a:t>
                </a:r>
                <a:r>
                  <a:rPr lang="zh-CN" altLang="en-US" sz="1600" dirty="0">
                    <a:solidFill>
                      <a:srgbClr val="FF0000"/>
                    </a:solidFill>
                    <a:latin typeface="Times New Roman" pitchFamily="18" charset="0"/>
                    <a:ea typeface="华光黑体_CNKI" pitchFamily="2" charset="-122"/>
                    <a:cs typeface="Times New Roman" pitchFamily="18" charset="0"/>
                  </a:rPr>
                  <a:t>时总能停机</a:t>
                </a:r>
                <a:r>
                  <a:rPr lang="zh-CN" altLang="en-US" sz="1600" dirty="0">
                    <a:latin typeface="Times New Roman" pitchFamily="18" charset="0"/>
                    <a:ea typeface="华光黑体_CNKI" pitchFamily="2" charset="-122"/>
                    <a:cs typeface="Times New Roman" pitchFamily="18" charset="0"/>
                  </a:rPr>
                  <a:t>，停机时，</a:t>
                </a:r>
                <a:r>
                  <a:rPr lang="en-US" altLang="zh-CN" sz="1600" dirty="0">
                    <a:solidFill>
                      <a:srgbClr val="FF0000"/>
                    </a:solidFill>
                    <a:latin typeface="Times New Roman" pitchFamily="18" charset="0"/>
                    <a:ea typeface="华光黑体_CNKI" pitchFamily="2" charset="-122"/>
                    <a:cs typeface="Times New Roman" pitchFamily="18" charset="0"/>
                  </a:rPr>
                  <a:t>f(n) </a:t>
                </a:r>
                <a:r>
                  <a:rPr lang="zh-CN" altLang="en-US" sz="1600" dirty="0">
                    <a:solidFill>
                      <a:srgbClr val="FF0000"/>
                    </a:solidFill>
                    <a:latin typeface="Times New Roman" pitchFamily="18" charset="0"/>
                    <a:ea typeface="华光黑体_CNKI" pitchFamily="2" charset="-122"/>
                    <a:cs typeface="Times New Roman" pitchFamily="18" charset="0"/>
                  </a:rPr>
                  <a:t>的二进制表示出现在带子上</a:t>
                </a:r>
                <a:r>
                  <a:rPr lang="zh-CN" altLang="en-US" sz="1600" dirty="0">
                    <a:latin typeface="Times New Roman" pitchFamily="18" charset="0"/>
                    <a:ea typeface="华光黑体_CNKI" pitchFamily="2" charset="-122"/>
                    <a:cs typeface="Times New Roman" pitchFamily="18" charset="0"/>
                  </a:rPr>
                  <a:t>，则 </a:t>
                </a:r>
                <a:r>
                  <a:rPr lang="en-US" altLang="zh-CN" sz="1600" dirty="0">
                    <a:latin typeface="Times New Roman" pitchFamily="18" charset="0"/>
                    <a:ea typeface="华光黑体_CNKI" pitchFamily="2" charset="-122"/>
                    <a:cs typeface="Times New Roman" pitchFamily="18" charset="0"/>
                  </a:rPr>
                  <a:t>f </a:t>
                </a:r>
                <a:r>
                  <a:rPr lang="zh-CN" altLang="en-US" sz="1600" dirty="0">
                    <a:latin typeface="Times New Roman" pitchFamily="18" charset="0"/>
                    <a:ea typeface="华光黑体_CNKI" pitchFamily="2" charset="-122"/>
                    <a:cs typeface="Times New Roman" pitchFamily="18" charset="0"/>
                  </a:rPr>
                  <a:t>是空间可构造的。</a:t>
                </a:r>
                <a:endParaRPr lang="en-US" altLang="zh-CN" sz="1600" dirty="0">
                  <a:latin typeface="Times New Roman" pitchFamily="18" charset="0"/>
                  <a:ea typeface="华光黑体_CNKI" pitchFamily="2" charset="-122"/>
                  <a:cs typeface="Times New Roman" pitchFamily="18" charset="0"/>
                </a:endParaRPr>
              </a:p>
              <a:p>
                <a:pPr marL="0" indent="0">
                  <a:lnSpc>
                    <a:spcPct val="115000"/>
                  </a:lnSpc>
                  <a:spcBef>
                    <a:spcPct val="15000"/>
                  </a:spcBef>
                  <a:buNone/>
                </a:pPr>
                <a:endParaRPr lang="en-US" altLang="zh-CN" sz="1600" dirty="0">
                  <a:latin typeface="Times New Roman" pitchFamily="18" charset="0"/>
                  <a:ea typeface="华光黑体_CNKI" pitchFamily="2" charset="-122"/>
                  <a:cs typeface="Times New Roman" pitchFamily="18" charset="0"/>
                </a:endParaRPr>
              </a:p>
              <a:p>
                <a:pPr marL="0">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为了具有时间和空间可构造性，如</a:t>
                </a:r>
                <a14:m>
                  <m:oMath xmlns:m="http://schemas.openxmlformats.org/officeDocument/2006/math">
                    <m:r>
                      <m:rPr>
                        <m:sty m:val="p"/>
                      </m:rPr>
                      <a:rPr lang="en-US" altLang="zh-CN" sz="1600">
                        <a:latin typeface="Cambria Math"/>
                      </a:rPr>
                      <m:t>n</m:t>
                    </m:r>
                    <m:sSubSup>
                      <m:sSubSupPr>
                        <m:ctrlPr>
                          <a:rPr lang="zh-CN" altLang="zh-CN" sz="1600" i="1">
                            <a:latin typeface="Cambria Math" panose="02040503050406030204" pitchFamily="18" charset="0"/>
                          </a:rPr>
                        </m:ctrlPr>
                      </m:sSubSupPr>
                      <m:e>
                        <m:r>
                          <a:rPr lang="en-US" altLang="zh-CN" sz="1600" i="1">
                            <a:latin typeface="Cambria Math"/>
                          </a:rPr>
                          <m:t>𝑙𝑜𝑔</m:t>
                        </m:r>
                      </m:e>
                      <m:sub>
                        <m:r>
                          <a:rPr lang="en-US" altLang="zh-CN" sz="1600" i="1">
                            <a:latin typeface="Cambria Math"/>
                          </a:rPr>
                          <m:t>2</m:t>
                        </m:r>
                      </m:sub>
                      <m:sup>
                        <m:r>
                          <a:rPr lang="en-US" altLang="zh-CN" sz="1600" i="1">
                            <a:latin typeface="Cambria Math"/>
                          </a:rPr>
                          <m:t>𝑛</m:t>
                        </m:r>
                      </m:sup>
                    </m:sSubSup>
                    <m:r>
                      <a:rPr lang="en-US" altLang="zh-CN" sz="1600" b="0" i="1" smtClean="0">
                        <a:latin typeface="Cambria Math"/>
                      </a:rPr>
                      <m:t> </m:t>
                    </m:r>
                  </m:oMath>
                </a14:m>
                <a:r>
                  <a:rPr lang="zh-CN" altLang="en-US" sz="1600" dirty="0">
                    <a:latin typeface="Times New Roman" pitchFamily="18" charset="0"/>
                    <a:ea typeface="华光黑体_CNKI" pitchFamily="2" charset="-122"/>
                    <a:cs typeface="Times New Roman" pitchFamily="18" charset="0"/>
                  </a:rPr>
                  <a:t>和</a:t>
                </a:r>
                <a14:m>
                  <m:oMath xmlns:m="http://schemas.openxmlformats.org/officeDocument/2006/math">
                    <m:rad>
                      <m:radPr>
                        <m:degHide m:val="on"/>
                        <m:ctrlPr>
                          <a:rPr lang="zh-CN" altLang="zh-CN" sz="1600" i="1">
                            <a:latin typeface="Cambria Math" panose="02040503050406030204" pitchFamily="18" charset="0"/>
                          </a:rPr>
                        </m:ctrlPr>
                      </m:radPr>
                      <m:deg/>
                      <m:e>
                        <m:r>
                          <a:rPr lang="en-US" altLang="zh-CN" sz="1600" i="1">
                            <a:latin typeface="Cambria Math"/>
                          </a:rPr>
                          <m:t>𝑛</m:t>
                        </m:r>
                      </m:e>
                    </m:rad>
                  </m:oMath>
                </a14:m>
                <a:r>
                  <a:rPr lang="zh-CN" altLang="en-US" sz="1600" dirty="0">
                    <a:latin typeface="Times New Roman" pitchFamily="18" charset="0"/>
                    <a:ea typeface="华光黑体_CNKI" pitchFamily="2" charset="-122"/>
                    <a:cs typeface="Times New Roman" pitchFamily="18" charset="0"/>
                  </a:rPr>
                  <a:t>这一类带小数的函数被向下舍入到紧邻的较小的整数上。</a:t>
                </a:r>
              </a:p>
            </p:txBody>
          </p:sp>
        </mc:Choice>
        <mc:Fallback xmlns="">
          <p:sp>
            <p:nvSpPr>
              <p:cNvPr id="15" name="Rectangle 37"/>
              <p:cNvSpPr txBox="1">
                <a:spLocks noRot="1" noChangeAspect="1" noMove="1" noResize="1" noEditPoints="1" noAdjustHandles="1" noChangeArrowheads="1" noChangeShapeType="1" noTextEdit="1"/>
              </p:cNvSpPr>
              <p:nvPr/>
            </p:nvSpPr>
            <p:spPr>
              <a:xfrm>
                <a:off x="384967" y="3097190"/>
                <a:ext cx="8424863" cy="2447925"/>
              </a:xfrm>
              <a:prstGeom prst="rect">
                <a:avLst/>
              </a:prstGeom>
              <a:blipFill rotWithShape="1">
                <a:blip r:embed="rId4"/>
                <a:stretch>
                  <a:fillRect l="-362" r="-2605"/>
                </a:stretch>
              </a:blipFill>
              <a:ln/>
            </p:spPr>
            <p:txBody>
              <a:bodyPr/>
              <a:lstStyle/>
              <a:p>
                <a:r>
                  <a:rPr lang="zh-CN" altLang="en-US">
                    <a:noFill/>
                  </a:rPr>
                  <a:t> </a:t>
                </a:r>
              </a:p>
            </p:txBody>
          </p:sp>
        </mc:Fallback>
      </mc:AlternateContent>
    </p:spTree>
    <p:extLst>
      <p:ext uri="{BB962C8B-B14F-4D97-AF65-F5344CB8AC3E}">
        <p14:creationId xmlns:p14="http://schemas.microsoft.com/office/powerpoint/2010/main" val="42020016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bg/>
                                          </p:spTgt>
                                        </p:tgtEl>
                                        <p:attrNameLst>
                                          <p:attrName>style.visibility</p:attrName>
                                        </p:attrNameLst>
                                      </p:cBhvr>
                                      <p:to>
                                        <p:strVal val="visible"/>
                                      </p:to>
                                    </p:set>
                                    <p:animEffect transition="in" filter="wipe(left)">
                                      <p:cBhvr>
                                        <p:cTn id="12" dur="500"/>
                                        <p:tgtEl>
                                          <p:spTgt spid="15">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left)">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wipe(left)">
                                      <p:cBhvr>
                                        <p:cTn id="2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71523"/>
            <a:ext cx="523604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r>
              <a:rPr lang="en-US" altLang="zh-CN" sz="2400" spc="225" dirty="0">
                <a:solidFill>
                  <a:schemeClr val="tx2"/>
                </a:solidFill>
                <a:latin typeface="微软雅黑" pitchFamily="34" charset="-122"/>
                <a:ea typeface="微软雅黑" pitchFamily="34" charset="-122"/>
              </a:rPr>
              <a:t>——</a:t>
            </a:r>
            <a:r>
              <a:rPr lang="zh-CN" altLang="en-US" sz="2400" spc="225" dirty="0">
                <a:solidFill>
                  <a:schemeClr val="tx2"/>
                </a:solidFill>
                <a:latin typeface="微软雅黑" pitchFamily="34" charset="-122"/>
                <a:ea typeface="微软雅黑" pitchFamily="34" charset="-122"/>
              </a:rPr>
              <a:t>空间可构造</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6" name="Rectangle 24"/>
          <p:cNvSpPr>
            <a:spLocks noChangeArrowheads="1"/>
          </p:cNvSpPr>
          <p:nvPr/>
        </p:nvSpPr>
        <p:spPr bwMode="auto">
          <a:xfrm>
            <a:off x="353712" y="928111"/>
            <a:ext cx="8575181" cy="1079500"/>
          </a:xfrm>
          <a:prstGeom prst="rect">
            <a:avLst/>
          </a:prstGeom>
          <a:noFill/>
          <a:ln w="28575">
            <a:solidFill>
              <a:srgbClr val="0000FF"/>
            </a:solidFill>
            <a:miter lim="800000"/>
            <a:headEnd/>
            <a:tailEnd/>
          </a:ln>
          <a:effectLst/>
        </p:spPr>
        <p:txBody>
          <a:bodyPr/>
          <a:lstStyle/>
          <a:p>
            <a:pPr marL="722313" indent="-722313" eaLnBrk="1" hangingPunct="1">
              <a:lnSpc>
                <a:spcPct val="115000"/>
              </a:lnSpc>
              <a:spcBef>
                <a:spcPct val="15000"/>
              </a:spcBef>
              <a:buClr>
                <a:srgbClr val="0000FF"/>
              </a:buClr>
              <a:buFont typeface="Wingdings" pitchFamily="2" charset="2"/>
              <a:buNone/>
            </a:pPr>
            <a:endParaRPr lang="zh-CN" altLang="en-US" sz="2400" b="1" dirty="0">
              <a:latin typeface="Times New Roman" pitchFamily="18" charset="0"/>
            </a:endParaRPr>
          </a:p>
        </p:txBody>
      </p:sp>
      <p:sp>
        <p:nvSpPr>
          <p:cNvPr id="17" name="Rectangle 25"/>
          <p:cNvSpPr>
            <a:spLocks noChangeArrowheads="1"/>
          </p:cNvSpPr>
          <p:nvPr/>
        </p:nvSpPr>
        <p:spPr bwMode="auto">
          <a:xfrm>
            <a:off x="395288" y="2464874"/>
            <a:ext cx="85693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例如，</a:t>
            </a:r>
            <a:r>
              <a:rPr lang="en-US" altLang="zh-CN" sz="1600" i="1" dirty="0">
                <a:latin typeface="Times New Roman" pitchFamily="18" charset="0"/>
                <a:ea typeface="华光黑体_CNKI" pitchFamily="2" charset="-122"/>
                <a:cs typeface="Times New Roman" pitchFamily="18" charset="0"/>
              </a:rPr>
              <a:t>n</a:t>
            </a:r>
            <a:r>
              <a:rPr lang="en-US" altLang="zh-CN" sz="1600" baseline="30000" dirty="0">
                <a:latin typeface="Times New Roman" pitchFamily="18" charset="0"/>
                <a:ea typeface="华光黑体_CNKI" pitchFamily="2" charset="-122"/>
                <a:cs typeface="Times New Roman" pitchFamily="18" charset="0"/>
              </a:rPr>
              <a:t>2 </a:t>
            </a:r>
            <a:r>
              <a:rPr lang="zh-CN" altLang="en-US" sz="1600" dirty="0">
                <a:latin typeface="Times New Roman" pitchFamily="18" charset="0"/>
                <a:ea typeface="华光黑体_CNKI" pitchFamily="2" charset="-122"/>
                <a:cs typeface="Times New Roman" pitchFamily="18" charset="0"/>
              </a:rPr>
              <a:t>是空间可构造的，因为机器以 </a:t>
            </a:r>
            <a:r>
              <a:rPr lang="en-US" altLang="zh-CN" sz="1600" dirty="0">
                <a:latin typeface="Times New Roman" pitchFamily="18" charset="0"/>
                <a:ea typeface="华光黑体_CNKI" pitchFamily="2" charset="-122"/>
                <a:cs typeface="Times New Roman" pitchFamily="18" charset="0"/>
              </a:rPr>
              <a:t>1</a:t>
            </a:r>
            <a:r>
              <a:rPr lang="en-US" altLang="zh-CN" sz="1600" i="1" baseline="30000" dirty="0">
                <a:latin typeface="Times New Roman" pitchFamily="18" charset="0"/>
                <a:ea typeface="华光黑体_CNKI" pitchFamily="2" charset="-122"/>
                <a:cs typeface="Times New Roman" pitchFamily="18" charset="0"/>
              </a:rPr>
              <a:t>n </a:t>
            </a:r>
            <a:r>
              <a:rPr lang="zh-CN" altLang="en-US" sz="1600" dirty="0">
                <a:latin typeface="Times New Roman" pitchFamily="18" charset="0"/>
                <a:ea typeface="华光黑体_CNKI" pitchFamily="2" charset="-122"/>
                <a:cs typeface="Times New Roman" pitchFamily="18" charset="0"/>
              </a:rPr>
              <a:t>（</a:t>
            </a:r>
            <a:r>
              <a:rPr lang="en-US" altLang="zh-CN" sz="1600" dirty="0">
                <a:latin typeface="Times New Roman" pitchFamily="18" charset="0"/>
                <a:ea typeface="华光黑体_CNKI" pitchFamily="2" charset="-122"/>
                <a:cs typeface="Times New Roman" pitchFamily="18" charset="0"/>
              </a:rPr>
              <a:t>n</a:t>
            </a:r>
            <a:r>
              <a:rPr lang="zh-CN" altLang="en-US" sz="1600" dirty="0">
                <a:latin typeface="Times New Roman" pitchFamily="18" charset="0"/>
                <a:ea typeface="华光黑体_CNKI" pitchFamily="2" charset="-122"/>
                <a:cs typeface="Times New Roman" pitchFamily="18" charset="0"/>
              </a:rPr>
              <a:t>个</a:t>
            </a:r>
            <a:r>
              <a:rPr lang="en-US" altLang="zh-CN" sz="1600" dirty="0">
                <a:latin typeface="Times New Roman" pitchFamily="18" charset="0"/>
                <a:ea typeface="华光黑体_CNKI" pitchFamily="2" charset="-122"/>
                <a:cs typeface="Times New Roman" pitchFamily="18" charset="0"/>
              </a:rPr>
              <a:t>1</a:t>
            </a:r>
            <a:r>
              <a:rPr lang="zh-CN" altLang="en-US" sz="1600" dirty="0">
                <a:latin typeface="Times New Roman" pitchFamily="18" charset="0"/>
                <a:ea typeface="华光黑体_CNKI" pitchFamily="2" charset="-122"/>
                <a:cs typeface="Times New Roman" pitchFamily="18" charset="0"/>
              </a:rPr>
              <a:t>的字符串）为输入，通过数 </a:t>
            </a:r>
            <a:r>
              <a:rPr lang="en-US" altLang="zh-CN" sz="1600" dirty="0">
                <a:latin typeface="Times New Roman" pitchFamily="18" charset="0"/>
                <a:ea typeface="华光黑体_CNKI" pitchFamily="2" charset="-122"/>
                <a:cs typeface="Times New Roman" pitchFamily="18" charset="0"/>
              </a:rPr>
              <a:t>1 </a:t>
            </a:r>
            <a:r>
              <a:rPr lang="zh-CN" altLang="en-US" sz="1600" dirty="0">
                <a:latin typeface="Times New Roman" pitchFamily="18" charset="0"/>
                <a:ea typeface="华光黑体_CNKI" pitchFamily="2" charset="-122"/>
                <a:cs typeface="Times New Roman" pitchFamily="18" charset="0"/>
              </a:rPr>
              <a:t>的数目得到 </a:t>
            </a:r>
            <a:r>
              <a:rPr lang="en-US" altLang="zh-CN" sz="1600" i="1" dirty="0">
                <a:latin typeface="Times New Roman" pitchFamily="18" charset="0"/>
                <a:ea typeface="华光黑体_CNKI" pitchFamily="2" charset="-122"/>
                <a:cs typeface="Times New Roman" pitchFamily="18" charset="0"/>
              </a:rPr>
              <a:t>n </a:t>
            </a:r>
            <a:r>
              <a:rPr lang="zh-CN" altLang="en-US" sz="1600" dirty="0">
                <a:latin typeface="Times New Roman" pitchFamily="18" charset="0"/>
                <a:ea typeface="华光黑体_CNKI" pitchFamily="2" charset="-122"/>
                <a:cs typeface="Times New Roman" pitchFamily="18" charset="0"/>
              </a:rPr>
              <a:t>的二进制形式，采用标准的方法将 </a:t>
            </a:r>
            <a:r>
              <a:rPr lang="en-US" altLang="zh-CN" sz="1600" i="1" dirty="0">
                <a:latin typeface="Times New Roman" pitchFamily="18" charset="0"/>
                <a:ea typeface="华光黑体_CNKI" pitchFamily="2" charset="-122"/>
                <a:cs typeface="Times New Roman" pitchFamily="18" charset="0"/>
              </a:rPr>
              <a:t>n </a:t>
            </a:r>
            <a:r>
              <a:rPr lang="zh-CN" altLang="en-US" sz="1600" dirty="0">
                <a:latin typeface="Times New Roman" pitchFamily="18" charset="0"/>
                <a:ea typeface="华光黑体_CNKI" pitchFamily="2" charset="-122"/>
                <a:cs typeface="Times New Roman" pitchFamily="18" charset="0"/>
              </a:rPr>
              <a:t>自乘，输出</a:t>
            </a:r>
            <a:r>
              <a:rPr lang="en-US" altLang="zh-CN" sz="1600" i="1" dirty="0">
                <a:latin typeface="Times New Roman" pitchFamily="18" charset="0"/>
                <a:ea typeface="华光黑体_CNKI" pitchFamily="2" charset="-122"/>
                <a:cs typeface="Times New Roman" pitchFamily="18" charset="0"/>
              </a:rPr>
              <a:t>n</a:t>
            </a:r>
            <a:r>
              <a:rPr lang="en-US" altLang="zh-CN" sz="1600" baseline="30000" dirty="0">
                <a:latin typeface="Times New Roman" pitchFamily="18" charset="0"/>
                <a:ea typeface="华光黑体_CNKI" pitchFamily="2" charset="-122"/>
                <a:cs typeface="Times New Roman" pitchFamily="18" charset="0"/>
              </a:rPr>
              <a:t>2</a:t>
            </a:r>
            <a:r>
              <a:rPr lang="zh-CN" altLang="en-US" sz="1600" dirty="0">
                <a:latin typeface="Times New Roman" pitchFamily="18" charset="0"/>
                <a:ea typeface="华光黑体_CNKI" pitchFamily="2" charset="-122"/>
                <a:cs typeface="Times New Roman" pitchFamily="18" charset="0"/>
              </a:rPr>
              <a:t>。全部空间消耗是 </a:t>
            </a:r>
            <a:r>
              <a:rPr lang="en-US" altLang="zh-CN" sz="1600" i="1" dirty="0">
                <a:latin typeface="Times New Roman" pitchFamily="18" charset="0"/>
                <a:ea typeface="华光黑体_CNKI" pitchFamily="2" charset="-122"/>
                <a:cs typeface="Times New Roman" pitchFamily="18" charset="0"/>
              </a:rPr>
              <a:t>O</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a:t>
            </a:r>
            <a:r>
              <a:rPr lang="zh-CN" altLang="en-US" sz="1600" dirty="0">
                <a:latin typeface="Times New Roman" pitchFamily="18" charset="0"/>
                <a:ea typeface="华光黑体_CNKI" pitchFamily="2" charset="-122"/>
                <a:cs typeface="Times New Roman" pitchFamily="18" charset="0"/>
              </a:rPr>
              <a:t>，当然也是 </a:t>
            </a:r>
            <a:r>
              <a:rPr lang="en-US" altLang="zh-CN" sz="1600" i="1" dirty="0">
                <a:latin typeface="Times New Roman" pitchFamily="18" charset="0"/>
                <a:ea typeface="华光黑体_CNKI" pitchFamily="2" charset="-122"/>
                <a:cs typeface="Times New Roman" pitchFamily="18" charset="0"/>
              </a:rPr>
              <a:t>O</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baseline="30000" dirty="0">
                <a:latin typeface="Times New Roman" pitchFamily="18" charset="0"/>
                <a:ea typeface="华光黑体_CNKI" pitchFamily="2" charset="-122"/>
                <a:cs typeface="Times New Roman" pitchFamily="18" charset="0"/>
              </a:rPr>
              <a:t>2</a:t>
            </a:r>
            <a:r>
              <a:rPr lang="en-US" altLang="zh-CN" sz="1600" dirty="0">
                <a:latin typeface="Times New Roman" pitchFamily="18" charset="0"/>
                <a:ea typeface="华光黑体_CNKI" pitchFamily="2" charset="-122"/>
                <a:cs typeface="Times New Roman" pitchFamily="18" charset="0"/>
              </a:rPr>
              <a:t>)</a:t>
            </a:r>
            <a:r>
              <a:rPr lang="zh-CN" altLang="en-US" sz="1600" dirty="0">
                <a:latin typeface="Times New Roman" pitchFamily="18" charset="0"/>
                <a:ea typeface="华光黑体_CNKI" pitchFamily="2" charset="-122"/>
                <a:cs typeface="Times New Roman" pitchFamily="18" charset="0"/>
              </a:rPr>
              <a:t>。</a:t>
            </a:r>
          </a:p>
        </p:txBody>
      </p:sp>
      <p:sp>
        <p:nvSpPr>
          <p:cNvPr id="18" name="Rectangle 26"/>
          <p:cNvSpPr>
            <a:spLocks noChangeArrowheads="1"/>
          </p:cNvSpPr>
          <p:nvPr/>
        </p:nvSpPr>
        <p:spPr bwMode="auto">
          <a:xfrm>
            <a:off x="431006" y="2914380"/>
            <a:ext cx="8497887"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15000"/>
              </a:lnSpc>
              <a:spcBef>
                <a:spcPct val="15000"/>
              </a:spcBef>
            </a:pPr>
            <a:r>
              <a:rPr lang="zh-CN" altLang="en-US" sz="1600" dirty="0">
                <a:latin typeface="Times New Roman" pitchFamily="18" charset="0"/>
                <a:ea typeface="华光黑体_CNKI" pitchFamily="2" charset="-122"/>
                <a:cs typeface="Times New Roman" pitchFamily="18" charset="0"/>
              </a:rPr>
              <a:t>当证明等于 </a:t>
            </a:r>
            <a:r>
              <a:rPr lang="en-US" altLang="zh-CN" sz="1600" i="1" dirty="0">
                <a:latin typeface="Times New Roman" pitchFamily="18" charset="0"/>
                <a:ea typeface="华光黑体_CNKI" pitchFamily="2" charset="-122"/>
                <a:cs typeface="Times New Roman" pitchFamily="18" charset="0"/>
              </a:rPr>
              <a:t>o</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的函数 </a:t>
            </a:r>
            <a:r>
              <a:rPr lang="en-US" altLang="zh-CN" sz="1600" i="1" dirty="0">
                <a:latin typeface="Times New Roman" pitchFamily="18" charset="0"/>
                <a:ea typeface="华光黑体_CNKI" pitchFamily="2" charset="-122"/>
                <a:cs typeface="Times New Roman" pitchFamily="18" charset="0"/>
              </a:rPr>
              <a:t>f </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是空间可构造的时，有</a:t>
            </a:r>
            <a:r>
              <a:rPr lang="zh-CN" altLang="en-US" sz="1600" dirty="0">
                <a:solidFill>
                  <a:srgbClr val="FF0000"/>
                </a:solidFill>
                <a:latin typeface="Times New Roman" pitchFamily="18" charset="0"/>
                <a:ea typeface="华光黑体_CNKI" pitchFamily="2" charset="-122"/>
                <a:cs typeface="Times New Roman" pitchFamily="18" charset="0"/>
              </a:rPr>
              <a:t>一条单独的只读输入带</a:t>
            </a:r>
            <a:r>
              <a:rPr lang="zh-CN" altLang="en-US" sz="1600" dirty="0">
                <a:latin typeface="Times New Roman" pitchFamily="18" charset="0"/>
                <a:ea typeface="华光黑体_CNKI" pitchFamily="2" charset="-122"/>
                <a:cs typeface="Times New Roman" pitchFamily="18" charset="0"/>
              </a:rPr>
              <a:t>。例如，这种机器可以如下计算把 </a:t>
            </a:r>
            <a:r>
              <a:rPr lang="en-US" altLang="zh-CN" sz="1600" dirty="0">
                <a:latin typeface="Times New Roman" pitchFamily="18" charset="0"/>
                <a:ea typeface="华光黑体_CNKI" pitchFamily="2" charset="-122"/>
                <a:cs typeface="Times New Roman" pitchFamily="18" charset="0"/>
              </a:rPr>
              <a:t>1</a:t>
            </a:r>
            <a:r>
              <a:rPr lang="en-US" altLang="zh-CN" sz="1600" i="1" baseline="30000"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映射为 </a:t>
            </a:r>
            <a:r>
              <a:rPr lang="en-US" altLang="zh-CN" sz="1600" dirty="0">
                <a:latin typeface="Times New Roman" pitchFamily="18" charset="0"/>
                <a:ea typeface="华光黑体_CNKI" pitchFamily="2" charset="-122"/>
                <a:cs typeface="Times New Roman" pitchFamily="18" charset="0"/>
              </a:rPr>
              <a:t>log</a:t>
            </a:r>
            <a:r>
              <a:rPr lang="en-US" altLang="zh-CN" sz="1600" baseline="-25000" dirty="0">
                <a:latin typeface="Times New Roman" pitchFamily="18" charset="0"/>
                <a:ea typeface="华光黑体_CNKI" pitchFamily="2" charset="-122"/>
                <a:cs typeface="Times New Roman" pitchFamily="18" charset="0"/>
              </a:rPr>
              <a:t>2</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的二进制表示的函数。随着只读头沿着输入带移动，它在工作带上以二进制形式计算输入中 </a:t>
            </a:r>
            <a:r>
              <a:rPr lang="en-US" altLang="zh-CN" sz="1600" dirty="0">
                <a:latin typeface="Times New Roman" pitchFamily="18" charset="0"/>
                <a:ea typeface="华光黑体_CNKI" pitchFamily="2" charset="-122"/>
                <a:cs typeface="Times New Roman" pitchFamily="18" charset="0"/>
              </a:rPr>
              <a:t>1 </a:t>
            </a:r>
            <a:r>
              <a:rPr lang="zh-CN" altLang="en-US" sz="1600" dirty="0">
                <a:latin typeface="Times New Roman" pitchFamily="18" charset="0"/>
                <a:ea typeface="华光黑体_CNKI" pitchFamily="2" charset="-122"/>
                <a:cs typeface="Times New Roman" pitchFamily="18" charset="0"/>
              </a:rPr>
              <a:t>的数目。然后，因为 </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以二进制形式放在工作带上，它通过数 </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的二进制表示中的位数可以计算出 </a:t>
            </a:r>
            <a:r>
              <a:rPr lang="en-US" altLang="zh-CN" sz="1600" dirty="0">
                <a:latin typeface="Times New Roman" pitchFamily="18" charset="0"/>
                <a:ea typeface="华光黑体_CNKI" pitchFamily="2" charset="-122"/>
                <a:cs typeface="Times New Roman" pitchFamily="18" charset="0"/>
              </a:rPr>
              <a:t>log</a:t>
            </a:r>
            <a:r>
              <a:rPr lang="en-US" altLang="zh-CN" sz="1600" baseline="-25000" dirty="0">
                <a:latin typeface="Times New Roman" pitchFamily="18" charset="0"/>
                <a:ea typeface="华光黑体_CNKI" pitchFamily="2" charset="-122"/>
                <a:cs typeface="Times New Roman" pitchFamily="18" charset="0"/>
              </a:rPr>
              <a:t>2</a:t>
            </a:r>
            <a:r>
              <a:rPr lang="en-US" altLang="zh-CN" sz="1600" i="1" dirty="0">
                <a:latin typeface="Times New Roman" pitchFamily="18" charset="0"/>
                <a:ea typeface="华光黑体_CNKI" pitchFamily="2" charset="-122"/>
                <a:cs typeface="Times New Roman" pitchFamily="18" charset="0"/>
              </a:rPr>
              <a:t>n</a:t>
            </a:r>
            <a:r>
              <a:rPr lang="zh-CN" altLang="en-US" sz="1600" dirty="0">
                <a:latin typeface="Times New Roman" pitchFamily="18" charset="0"/>
                <a:ea typeface="华光黑体_CNKI" pitchFamily="2" charset="-122"/>
                <a:cs typeface="Times New Roman" pitchFamily="18" charset="0"/>
              </a:rPr>
              <a:t>。</a:t>
            </a:r>
          </a:p>
        </p:txBody>
      </p:sp>
      <p:sp>
        <p:nvSpPr>
          <p:cNvPr id="7" name="矩形 6"/>
          <p:cNvSpPr/>
          <p:nvPr/>
        </p:nvSpPr>
        <p:spPr>
          <a:xfrm>
            <a:off x="344913" y="1043565"/>
            <a:ext cx="8799087" cy="800219"/>
          </a:xfrm>
          <a:prstGeom prst="rect">
            <a:avLst/>
          </a:prstGeom>
        </p:spPr>
        <p:txBody>
          <a:bodyPr wrap="square">
            <a:spAutoFit/>
          </a:bodyPr>
          <a:lstStyle/>
          <a:p>
            <a:pPr marL="722313" indent="-722313">
              <a:lnSpc>
                <a:spcPct val="115000"/>
              </a:lnSpc>
              <a:spcBef>
                <a:spcPct val="15000"/>
              </a:spcBef>
              <a:buClr>
                <a:srgbClr val="0000FF"/>
              </a:buClr>
            </a:pPr>
            <a:r>
              <a:rPr lang="zh-CN" altLang="en-US" sz="2000" b="1" dirty="0">
                <a:latin typeface="Times New Roman" pitchFamily="18" charset="0"/>
              </a:rPr>
              <a:t>例</a:t>
            </a:r>
            <a:r>
              <a:rPr lang="en-US" altLang="zh-CN" sz="2000" b="1" dirty="0">
                <a:latin typeface="Times New Roman" pitchFamily="18" charset="0"/>
              </a:rPr>
              <a:t>.10.2   </a:t>
            </a:r>
            <a:r>
              <a:rPr lang="zh-CN" altLang="en-US" sz="2000" b="1" dirty="0">
                <a:latin typeface="Times New Roman" pitchFamily="18" charset="0"/>
              </a:rPr>
              <a:t>通常出现的复杂度至少为 </a:t>
            </a:r>
            <a:r>
              <a:rPr lang="en-US" altLang="zh-CN" sz="2000" b="1" i="1" dirty="0">
                <a:latin typeface="Times New Roman" pitchFamily="18" charset="0"/>
              </a:rPr>
              <a:t>O</a:t>
            </a:r>
            <a:r>
              <a:rPr lang="en-US" altLang="zh-CN" sz="2000" b="1" dirty="0">
                <a:latin typeface="Times New Roman" pitchFamily="18" charset="0"/>
              </a:rPr>
              <a:t>(</a:t>
            </a:r>
            <a:r>
              <a:rPr lang="en-US" altLang="zh-CN" sz="2000" b="1" dirty="0" err="1">
                <a:latin typeface="Times New Roman" pitchFamily="18" charset="0"/>
              </a:rPr>
              <a:t>log</a:t>
            </a:r>
            <a:r>
              <a:rPr lang="en-US" altLang="zh-CN" sz="2000" b="1" i="1" dirty="0" err="1">
                <a:latin typeface="Times New Roman" pitchFamily="18" charset="0"/>
              </a:rPr>
              <a:t>n</a:t>
            </a:r>
            <a:r>
              <a:rPr lang="en-US" altLang="zh-CN" sz="2000" b="1" dirty="0">
                <a:latin typeface="Times New Roman" pitchFamily="18" charset="0"/>
              </a:rPr>
              <a:t>) </a:t>
            </a:r>
            <a:r>
              <a:rPr lang="zh-CN" altLang="en-US" sz="2000" b="1" dirty="0">
                <a:latin typeface="Times New Roman" pitchFamily="18" charset="0"/>
              </a:rPr>
              <a:t>的函数，即不小于</a:t>
            </a:r>
            <a:r>
              <a:rPr lang="en-US" altLang="zh-CN" sz="2000" b="1" dirty="0" err="1">
                <a:latin typeface="Times New Roman" pitchFamily="18" charset="0"/>
              </a:rPr>
              <a:t>logn</a:t>
            </a:r>
            <a:r>
              <a:rPr lang="zh-CN" altLang="en-US" sz="2000" b="1" dirty="0">
                <a:latin typeface="Times New Roman" pitchFamily="18" charset="0"/>
              </a:rPr>
              <a:t>都是空间可构造的，包括 </a:t>
            </a:r>
            <a:r>
              <a:rPr lang="en-US" altLang="zh-CN" sz="2000" b="1" dirty="0">
                <a:latin typeface="Times New Roman" pitchFamily="18" charset="0"/>
              </a:rPr>
              <a:t>log</a:t>
            </a:r>
            <a:r>
              <a:rPr lang="en-US" altLang="zh-CN" sz="2000" b="1" baseline="-25000" dirty="0">
                <a:latin typeface="Times New Roman" pitchFamily="18" charset="0"/>
              </a:rPr>
              <a:t>2</a:t>
            </a:r>
            <a:r>
              <a:rPr lang="en-US" altLang="zh-CN" sz="2000" b="1" i="1" dirty="0">
                <a:latin typeface="Times New Roman" pitchFamily="18" charset="0"/>
              </a:rPr>
              <a:t>n</a:t>
            </a:r>
            <a:r>
              <a:rPr lang="zh-CN" altLang="en-US" sz="2000" b="1" dirty="0">
                <a:latin typeface="Times New Roman" pitchFamily="18" charset="0"/>
              </a:rPr>
              <a:t>、</a:t>
            </a:r>
            <a:r>
              <a:rPr lang="en-US" altLang="zh-CN" sz="2000" b="1" i="1" dirty="0">
                <a:latin typeface="Times New Roman" pitchFamily="18" charset="0"/>
              </a:rPr>
              <a:t>n</a:t>
            </a:r>
            <a:r>
              <a:rPr lang="en-US" altLang="zh-CN" sz="2000" b="1" dirty="0">
                <a:latin typeface="Times New Roman" pitchFamily="18" charset="0"/>
              </a:rPr>
              <a:t>log</a:t>
            </a:r>
            <a:r>
              <a:rPr lang="en-US" altLang="zh-CN" sz="2000" b="1" baseline="-25000" dirty="0">
                <a:latin typeface="Times New Roman" pitchFamily="18" charset="0"/>
              </a:rPr>
              <a:t>2</a:t>
            </a:r>
            <a:r>
              <a:rPr lang="en-US" altLang="zh-CN" sz="2000" b="1" i="1" dirty="0">
                <a:latin typeface="Times New Roman" pitchFamily="18" charset="0"/>
              </a:rPr>
              <a:t>n </a:t>
            </a:r>
            <a:r>
              <a:rPr lang="zh-CN" altLang="en-US" sz="2000" b="1" dirty="0">
                <a:latin typeface="Times New Roman" pitchFamily="18" charset="0"/>
              </a:rPr>
              <a:t>和 </a:t>
            </a:r>
            <a:r>
              <a:rPr lang="en-US" altLang="zh-CN" sz="2000" b="1" i="1" dirty="0">
                <a:latin typeface="Times New Roman" pitchFamily="18" charset="0"/>
              </a:rPr>
              <a:t>n</a:t>
            </a:r>
            <a:r>
              <a:rPr lang="en-US" altLang="zh-CN" sz="2000" b="1" baseline="30000" dirty="0">
                <a:latin typeface="Times New Roman" pitchFamily="18" charset="0"/>
              </a:rPr>
              <a:t>2</a:t>
            </a:r>
            <a:r>
              <a:rPr lang="zh-CN" altLang="en-US" sz="2000" b="1" dirty="0">
                <a:latin typeface="Times New Roman" pitchFamily="18" charset="0"/>
              </a:rPr>
              <a:t>。</a:t>
            </a:r>
          </a:p>
        </p:txBody>
      </p:sp>
      <p:pic>
        <p:nvPicPr>
          <p:cNvPr id="19" name="图片 18"/>
          <p:cNvPicPr/>
          <p:nvPr/>
        </p:nvPicPr>
        <p:blipFill>
          <a:blip r:embed="rId4">
            <a:extLst>
              <a:ext uri="{28A0092B-C50C-407E-A947-70E740481C1C}">
                <a14:useLocalDpi xmlns:a14="http://schemas.microsoft.com/office/drawing/2010/main" val="0"/>
              </a:ext>
            </a:extLst>
          </a:blip>
          <a:srcRect/>
          <a:stretch>
            <a:fillRect/>
          </a:stretch>
        </p:blipFill>
        <p:spPr bwMode="auto">
          <a:xfrm>
            <a:off x="1563262" y="2025886"/>
            <a:ext cx="5689448" cy="834331"/>
          </a:xfrm>
          <a:prstGeom prst="rect">
            <a:avLst/>
          </a:prstGeom>
          <a:noFill/>
          <a:ln>
            <a:noFill/>
          </a:ln>
        </p:spPr>
      </p:pic>
    </p:spTree>
    <p:extLst>
      <p:ext uri="{BB962C8B-B14F-4D97-AF65-F5344CB8AC3E}">
        <p14:creationId xmlns:p14="http://schemas.microsoft.com/office/powerpoint/2010/main" val="410155266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736979" y="371523"/>
            <a:ext cx="523604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2400" spc="225" dirty="0">
                <a:solidFill>
                  <a:schemeClr val="tx2"/>
                </a:solidFill>
                <a:latin typeface="微软雅黑" pitchFamily="34" charset="-122"/>
                <a:ea typeface="微软雅黑" pitchFamily="34" charset="-122"/>
              </a:rPr>
              <a:t>二、空间层次定理</a:t>
            </a:r>
            <a:r>
              <a:rPr lang="en-US" altLang="zh-CN" sz="2400" spc="225" dirty="0">
                <a:solidFill>
                  <a:schemeClr val="tx2"/>
                </a:solidFill>
                <a:latin typeface="微软雅黑" pitchFamily="34" charset="-122"/>
                <a:ea typeface="微软雅黑" pitchFamily="34" charset="-122"/>
              </a:rPr>
              <a:t>——</a:t>
            </a:r>
            <a:r>
              <a:rPr lang="zh-CN" altLang="en-US" sz="2400" spc="225" dirty="0">
                <a:solidFill>
                  <a:schemeClr val="tx2"/>
                </a:solidFill>
                <a:latin typeface="微软雅黑" pitchFamily="34" charset="-122"/>
                <a:ea typeface="微软雅黑" pitchFamily="34" charset="-122"/>
              </a:rPr>
              <a:t>空间可构造</a:t>
            </a:r>
          </a:p>
        </p:txBody>
      </p:sp>
      <p:sp>
        <p:nvSpPr>
          <p:cNvPr id="3" name="Freeform 16"/>
          <p:cNvSpPr/>
          <p:nvPr/>
        </p:nvSpPr>
        <p:spPr bwMode="auto">
          <a:xfrm>
            <a:off x="136054" y="410251"/>
            <a:ext cx="208859" cy="332503"/>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4" name="Freeform 17"/>
          <p:cNvSpPr/>
          <p:nvPr/>
        </p:nvSpPr>
        <p:spPr bwMode="auto">
          <a:xfrm>
            <a:off x="331171" y="410251"/>
            <a:ext cx="207942" cy="332503"/>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sp>
        <p:nvSpPr>
          <p:cNvPr id="5" name="Freeform 18"/>
          <p:cNvSpPr/>
          <p:nvPr/>
        </p:nvSpPr>
        <p:spPr bwMode="auto">
          <a:xfrm>
            <a:off x="529037" y="410251"/>
            <a:ext cx="207942" cy="332503"/>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545D79"/>
          </a:solidFill>
          <a:ln>
            <a:noFill/>
          </a:ln>
          <a:effectLst>
            <a:outerShdw blurRad="63500" algn="ctr" rotWithShape="0">
              <a:prstClr val="black">
                <a:alpha val="40000"/>
              </a:prstClr>
            </a:outerShdw>
          </a:effectLst>
        </p:spPr>
        <p:txBody>
          <a:bodyPr lIns="68580" tIns="34290" rIns="68580" bIns="34290"/>
          <a:lstStyle/>
          <a:p>
            <a:endParaRPr lang="zh-CN" altLang="en-US" sz="1800">
              <a:solidFill>
                <a:srgbClr val="3FB793"/>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0688" y="1"/>
            <a:ext cx="975775" cy="742754"/>
          </a:xfrm>
          <a:prstGeom prst="rect">
            <a:avLst/>
          </a:prstGeom>
        </p:spPr>
      </p:pic>
      <p:sp>
        <p:nvSpPr>
          <p:cNvPr id="48" name="Freeform 2">
            <a:extLst>
              <a:ext uri="{FF2B5EF4-FFF2-40B4-BE49-F238E27FC236}">
                <a16:creationId xmlns:a16="http://schemas.microsoft.com/office/drawing/2014/main" id="{27A05FCA-BD32-47BE-84A5-049B9A63C990}"/>
              </a:ext>
            </a:extLst>
          </p:cNvPr>
          <p:cNvSpPr>
            <a:spLocks noChangeArrowheads="1"/>
          </p:cNvSpPr>
          <p:nvPr/>
        </p:nvSpPr>
        <p:spPr bwMode="auto">
          <a:xfrm>
            <a:off x="5913438" y="1525588"/>
            <a:ext cx="157162" cy="168275"/>
          </a:xfrm>
          <a:custGeom>
            <a:avLst/>
            <a:gdLst>
              <a:gd name="T0" fmla="*/ 74375 w 355"/>
              <a:gd name="T1" fmla="*/ 0 h 382"/>
              <a:gd name="T2" fmla="*/ 74375 w 355"/>
              <a:gd name="T3" fmla="*/ 42730 h 382"/>
              <a:gd name="T4" fmla="*/ 0 w 355"/>
              <a:gd name="T5" fmla="*/ 42730 h 382"/>
              <a:gd name="T6" fmla="*/ 0 w 355"/>
              <a:gd name="T7" fmla="*/ 124664 h 382"/>
              <a:gd name="T8" fmla="*/ 74375 w 355"/>
              <a:gd name="T9" fmla="*/ 124664 h 382"/>
              <a:gd name="T10" fmla="*/ 74375 w 355"/>
              <a:gd name="T11" fmla="*/ 167834 h 382"/>
              <a:gd name="T12" fmla="*/ 156719 w 355"/>
              <a:gd name="T13" fmla="*/ 81935 h 382"/>
              <a:gd name="T14" fmla="*/ 74375 w 355"/>
              <a:gd name="T15" fmla="*/ 0 h 3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382">
                <a:moveTo>
                  <a:pt x="168" y="0"/>
                </a:moveTo>
                <a:lnTo>
                  <a:pt x="168" y="97"/>
                </a:lnTo>
                <a:lnTo>
                  <a:pt x="0" y="97"/>
                </a:lnTo>
                <a:lnTo>
                  <a:pt x="0" y="283"/>
                </a:lnTo>
                <a:lnTo>
                  <a:pt x="168" y="283"/>
                </a:lnTo>
                <a:lnTo>
                  <a:pt x="168" y="381"/>
                </a:lnTo>
                <a:lnTo>
                  <a:pt x="354" y="186"/>
                </a:lnTo>
                <a:lnTo>
                  <a:pt x="168"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pPr eaLnBrk="1" hangingPunct="1">
              <a:defRPr/>
            </a:pPr>
            <a:endParaRPr lang="zh-CN" altLang="en-US"/>
          </a:p>
        </p:txBody>
      </p:sp>
      <p:sp>
        <p:nvSpPr>
          <p:cNvPr id="12" name="Rectangle 3"/>
          <p:cNvSpPr txBox="1">
            <a:spLocks noChangeArrowheads="1"/>
          </p:cNvSpPr>
          <p:nvPr/>
        </p:nvSpPr>
        <p:spPr>
          <a:xfrm>
            <a:off x="323850" y="1196975"/>
            <a:ext cx="8362950" cy="492918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600" dirty="0">
                <a:latin typeface="Times New Roman" pitchFamily="18" charset="0"/>
                <a:ea typeface="华光黑体_CNKI" pitchFamily="2" charset="-122"/>
                <a:cs typeface="Times New Roman" pitchFamily="18" charset="0"/>
              </a:rPr>
              <a:t>若 </a:t>
            </a:r>
            <a:r>
              <a:rPr lang="en-US" altLang="zh-CN" sz="1600" i="1" dirty="0">
                <a:latin typeface="Times New Roman" pitchFamily="18" charset="0"/>
                <a:ea typeface="华光黑体_CNKI" pitchFamily="2" charset="-122"/>
                <a:cs typeface="Times New Roman" pitchFamily="18" charset="0"/>
              </a:rPr>
              <a:t>f</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和 </a:t>
            </a:r>
            <a:r>
              <a:rPr lang="en-US" altLang="zh-CN" sz="1600" i="1" dirty="0">
                <a:latin typeface="Times New Roman" pitchFamily="18" charset="0"/>
                <a:ea typeface="华光黑体_CNKI" pitchFamily="2" charset="-122"/>
                <a:cs typeface="Times New Roman" pitchFamily="18" charset="0"/>
              </a:rPr>
              <a:t>g</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是两个空间界限， </a:t>
            </a:r>
            <a:r>
              <a:rPr lang="en-US" altLang="zh-CN" sz="1600" i="1" dirty="0">
                <a:latin typeface="Times New Roman" pitchFamily="18" charset="0"/>
                <a:ea typeface="华光黑体_CNKI" pitchFamily="2" charset="-122"/>
                <a:cs typeface="Times New Roman" pitchFamily="18" charset="0"/>
              </a:rPr>
              <a:t>f</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渐进地比 </a:t>
            </a:r>
            <a:r>
              <a:rPr lang="en-US" altLang="zh-CN" sz="1600" i="1" dirty="0">
                <a:latin typeface="Times New Roman" pitchFamily="18" charset="0"/>
                <a:ea typeface="华光黑体_CNKI" pitchFamily="2" charset="-122"/>
                <a:cs typeface="Times New Roman" pitchFamily="18" charset="0"/>
              </a:rPr>
              <a:t>g</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大，则机器在 </a:t>
            </a:r>
            <a:r>
              <a:rPr lang="en-US" altLang="zh-CN" sz="1600" i="1" dirty="0">
                <a:latin typeface="Times New Roman" pitchFamily="18" charset="0"/>
                <a:ea typeface="华光黑体_CNKI" pitchFamily="2" charset="-122"/>
                <a:cs typeface="Times New Roman" pitchFamily="18" charset="0"/>
              </a:rPr>
              <a:t>f</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空间内所能计算的语言比在 </a:t>
            </a:r>
            <a:r>
              <a:rPr lang="en-US" altLang="zh-CN" sz="1600" i="1" dirty="0">
                <a:latin typeface="Times New Roman" pitchFamily="18" charset="0"/>
                <a:ea typeface="华光黑体_CNKI" pitchFamily="2" charset="-122"/>
                <a:cs typeface="Times New Roman" pitchFamily="18" charset="0"/>
              </a:rPr>
              <a:t>g</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空间内多。</a:t>
            </a:r>
          </a:p>
          <a:p>
            <a:endParaRPr lang="en-US" altLang="zh-CN" sz="1600" dirty="0">
              <a:latin typeface="Times New Roman" pitchFamily="18" charset="0"/>
              <a:ea typeface="华光黑体_CNKI" pitchFamily="2" charset="-122"/>
              <a:cs typeface="Times New Roman" pitchFamily="18" charset="0"/>
            </a:endParaRPr>
          </a:p>
          <a:p>
            <a:r>
              <a:rPr lang="zh-CN" altLang="en-US" sz="1600" dirty="0">
                <a:latin typeface="Times New Roman" pitchFamily="18" charset="0"/>
                <a:ea typeface="华光黑体_CNKI" pitchFamily="2" charset="-122"/>
                <a:cs typeface="Times New Roman" pitchFamily="18" charset="0"/>
              </a:rPr>
              <a:t>然而，假如 </a:t>
            </a:r>
            <a:r>
              <a:rPr lang="en-US" altLang="zh-CN" sz="1600" i="1" dirty="0">
                <a:latin typeface="Times New Roman" pitchFamily="18" charset="0"/>
                <a:ea typeface="华光黑体_CNKI" pitchFamily="2" charset="-122"/>
                <a:cs typeface="Times New Roman" pitchFamily="18" charset="0"/>
              </a:rPr>
              <a:t>f</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超过 </a:t>
            </a:r>
            <a:r>
              <a:rPr lang="en-US" altLang="zh-CN" sz="1600" i="1" dirty="0">
                <a:latin typeface="Times New Roman" pitchFamily="18" charset="0"/>
                <a:ea typeface="华光黑体_CNKI" pitchFamily="2" charset="-122"/>
                <a:cs typeface="Times New Roman" pitchFamily="18" charset="0"/>
              </a:rPr>
              <a:t>g</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的那部分数量非常小而且难以计算，那么机器可能无法有效地利用多出来的那部分空间，因为仅是计算多出来的空间数量所需消耗的空间就可能比所获得的空间还要多。</a:t>
            </a:r>
          </a:p>
          <a:p>
            <a:endParaRPr lang="en-US" altLang="zh-CN" sz="1600" dirty="0">
              <a:latin typeface="Times New Roman" pitchFamily="18" charset="0"/>
              <a:ea typeface="华光黑体_CNKI" pitchFamily="2" charset="-122"/>
              <a:cs typeface="Times New Roman" pitchFamily="18" charset="0"/>
            </a:endParaRPr>
          </a:p>
          <a:p>
            <a:r>
              <a:rPr lang="zh-CN" altLang="en-US" sz="1600" dirty="0">
                <a:latin typeface="Times New Roman" pitchFamily="18" charset="0"/>
                <a:ea typeface="华光黑体_CNKI" pitchFamily="2" charset="-122"/>
                <a:cs typeface="Times New Roman" pitchFamily="18" charset="0"/>
              </a:rPr>
              <a:t>在这种情况下，机器 在  </a:t>
            </a:r>
            <a:r>
              <a:rPr lang="en-US" altLang="zh-CN" sz="1600" i="1" dirty="0">
                <a:latin typeface="Times New Roman" pitchFamily="18" charset="0"/>
                <a:ea typeface="华光黑体_CNKI" pitchFamily="2" charset="-122"/>
                <a:cs typeface="Times New Roman" pitchFamily="18" charset="0"/>
              </a:rPr>
              <a:t>f</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空间内所能计算的语言不会比在 </a:t>
            </a:r>
            <a:r>
              <a:rPr lang="en-US" altLang="zh-CN" sz="1600" i="1" dirty="0">
                <a:latin typeface="Times New Roman" pitchFamily="18" charset="0"/>
                <a:ea typeface="华光黑体_CNKI" pitchFamily="2" charset="-122"/>
                <a:cs typeface="Times New Roman" pitchFamily="18" charset="0"/>
              </a:rPr>
              <a:t>g</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空间内更多。</a:t>
            </a:r>
          </a:p>
          <a:p>
            <a:endParaRPr lang="en-US" altLang="zh-CN" sz="1600" dirty="0">
              <a:latin typeface="Times New Roman" pitchFamily="18" charset="0"/>
              <a:ea typeface="华光黑体_CNKI" pitchFamily="2" charset="-122"/>
              <a:cs typeface="Times New Roman" pitchFamily="18" charset="0"/>
            </a:endParaRPr>
          </a:p>
          <a:p>
            <a:r>
              <a:rPr lang="zh-CN" altLang="en-US" sz="1600" dirty="0">
                <a:latin typeface="Times New Roman" pitchFamily="18" charset="0"/>
                <a:ea typeface="华光黑体_CNKI" pitchFamily="2" charset="-122"/>
                <a:cs typeface="Times New Roman" pitchFamily="18" charset="0"/>
              </a:rPr>
              <a:t> 规定 </a:t>
            </a:r>
            <a:r>
              <a:rPr lang="en-US" altLang="zh-CN" sz="1600" i="1" dirty="0">
                <a:latin typeface="Times New Roman" pitchFamily="18" charset="0"/>
                <a:ea typeface="华光黑体_CNKI" pitchFamily="2" charset="-122"/>
                <a:cs typeface="Times New Roman" pitchFamily="18" charset="0"/>
              </a:rPr>
              <a:t>f </a:t>
            </a:r>
            <a:r>
              <a:rPr lang="en-US" altLang="zh-CN" sz="1600" dirty="0">
                <a:latin typeface="Times New Roman" pitchFamily="18" charset="0"/>
                <a:ea typeface="华光黑体_CNKI" pitchFamily="2" charset="-122"/>
                <a:cs typeface="Times New Roman" pitchFamily="18" charset="0"/>
              </a:rPr>
              <a:t>(</a:t>
            </a:r>
            <a:r>
              <a:rPr lang="en-US" altLang="zh-CN" sz="1600" i="1" dirty="0">
                <a:latin typeface="Times New Roman" pitchFamily="18" charset="0"/>
                <a:ea typeface="华光黑体_CNKI" pitchFamily="2" charset="-122"/>
                <a:cs typeface="Times New Roman" pitchFamily="18" charset="0"/>
              </a:rPr>
              <a:t>n</a:t>
            </a:r>
            <a:r>
              <a:rPr lang="en-US" altLang="zh-CN" sz="1600" dirty="0">
                <a:latin typeface="Times New Roman" pitchFamily="18" charset="0"/>
                <a:ea typeface="华光黑体_CNKI" pitchFamily="2" charset="-122"/>
                <a:cs typeface="Times New Roman" pitchFamily="18" charset="0"/>
              </a:rPr>
              <a:t>) </a:t>
            </a:r>
            <a:r>
              <a:rPr lang="zh-CN" altLang="en-US" sz="1600" dirty="0">
                <a:latin typeface="Times New Roman" pitchFamily="18" charset="0"/>
                <a:ea typeface="华光黑体_CNKI" pitchFamily="2" charset="-122"/>
                <a:cs typeface="Times New Roman" pitchFamily="18" charset="0"/>
              </a:rPr>
              <a:t>是空间可构造的就可以避免这种情况，使我们能证明机器所能计算的语言比它在任何渐进更小的界限内所能计算的语言更多。</a:t>
            </a:r>
          </a:p>
          <a:p>
            <a:endParaRPr lang="en-US" altLang="zh-CN" sz="1600" dirty="0">
              <a:latin typeface="Times New Roman" pitchFamily="18" charset="0"/>
              <a:ea typeface="华光黑体_CNKI" pitchFamily="2" charset="-122"/>
              <a:cs typeface="Times New Roman" pitchFamily="18" charset="0"/>
            </a:endParaRPr>
          </a:p>
        </p:txBody>
      </p:sp>
    </p:spTree>
    <p:extLst>
      <p:ext uri="{BB962C8B-B14F-4D97-AF65-F5344CB8AC3E}">
        <p14:creationId xmlns:p14="http://schemas.microsoft.com/office/powerpoint/2010/main" val="30783662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几何商务简约大气商业路演项目计划书PPT模板"/>
</p:tagLst>
</file>

<file path=ppt/tags/tag10.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9"/>
</p:tagLst>
</file>

<file path=ppt/tags/tag11.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10"/>
</p:tagLst>
</file>

<file path=ppt/tags/tag12.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11"/>
</p:tagLst>
</file>

<file path=ppt/tags/tag13.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12"/>
</p:tagLst>
</file>

<file path=ppt/tags/tag14.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SubTitle"/>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SubTitle"/>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61022203059"/>
  <p:tag name="MH_LIBRARY" val="GRAPHIC"/>
  <p:tag name="MH_TYPE" val="Other"/>
  <p:tag name="MH_ORDER" val="8"/>
</p:tagLst>
</file>

<file path=ppt/theme/theme1.xml><?xml version="1.0" encoding="utf-8"?>
<a:theme xmlns:a="http://schemas.openxmlformats.org/drawingml/2006/main" name="Office 主题">
  <a:themeElements>
    <a:clrScheme name="自定义 20">
      <a:dk1>
        <a:sysClr val="windowText" lastClr="000000"/>
      </a:dk1>
      <a:lt1>
        <a:sysClr val="window" lastClr="FFFFFF"/>
      </a:lt1>
      <a:dk2>
        <a:srgbClr val="1E5F9F"/>
      </a:dk2>
      <a:lt2>
        <a:srgbClr val="BFBFBF"/>
      </a:lt2>
      <a:accent1>
        <a:srgbClr val="629DD1"/>
      </a:accent1>
      <a:accent2>
        <a:srgbClr val="297FD5"/>
      </a:accent2>
      <a:accent3>
        <a:srgbClr val="1E5F9F"/>
      </a:accent3>
      <a:accent4>
        <a:srgbClr val="5F2987"/>
      </a:accent4>
      <a:accent5>
        <a:srgbClr val="297FD5"/>
      </a:accent5>
      <a:accent6>
        <a:srgbClr val="A5A5A5"/>
      </a:accent6>
      <a:hlink>
        <a:srgbClr val="7F7F7F"/>
      </a:hlink>
      <a:folHlink>
        <a:srgbClr val="3EBBF0"/>
      </a:folHlink>
    </a:clrScheme>
    <a:fontScheme name="自定义 1">
      <a:majorFont>
        <a:latin typeface="Franklin Gothic Medium"/>
        <a:ea typeface="微软雅黑"/>
        <a:cs typeface=""/>
      </a:majorFont>
      <a:minorFont>
        <a:latin typeface="Microsoft Sans Serif"/>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3139</TotalTime>
  <Words>6036</Words>
  <Application>Microsoft Office PowerPoint</Application>
  <PresentationFormat>全屏显示(16:9)</PresentationFormat>
  <Paragraphs>394</Paragraphs>
  <Slides>51</Slides>
  <Notes>51</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2" baseType="lpstr">
      <vt:lpstr>华光黑体_CNKI</vt:lpstr>
      <vt:lpstr>微软雅黑</vt:lpstr>
      <vt:lpstr>Agency FB</vt:lpstr>
      <vt:lpstr>Arial</vt:lpstr>
      <vt:lpstr>Calibri</vt:lpstr>
      <vt:lpstr>Cambria Math</vt:lpstr>
      <vt:lpstr>Microsoft Sans Serif</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蓝色几何商务简约大气商业路演项目计划书PPT模板</dc:title>
  <dc:creator>china</dc:creator>
  <cp:lastModifiedBy>Duan Shihong</cp:lastModifiedBy>
  <cp:revision>284</cp:revision>
  <dcterms:created xsi:type="dcterms:W3CDTF">2017-10-07T12:40:44Z</dcterms:created>
  <dcterms:modified xsi:type="dcterms:W3CDTF">2021-11-29T14:42:46Z</dcterms:modified>
</cp:coreProperties>
</file>